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8" r:id="rId9"/>
    <p:sldId id="261" r:id="rId10"/>
    <p:sldId id="269" r:id="rId11"/>
    <p:sldId id="262" r:id="rId12"/>
    <p:sldId id="270" r:id="rId13"/>
    <p:sldId id="263" r:id="rId14"/>
    <p:sldId id="264" r:id="rId15"/>
    <p:sldId id="271" r:id="rId16"/>
    <p:sldId id="265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02BDC-0594-8A4B-8F0A-365D55212F32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C2EA2-3539-7442-8F3F-A4CD83968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7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0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3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7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7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F510-2AC3-5E41-A06B-2AB3C49A547F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Decimal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p.83-112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#29 </a:t>
            </a:r>
            <a:r>
              <a:rPr lang="mr-IN" dirty="0" smtClean="0"/>
              <a:t>–</a:t>
            </a:r>
            <a:r>
              <a:rPr lang="en-US" dirty="0" smtClean="0"/>
              <a:t> $5.20 per kg</a:t>
            </a:r>
          </a:p>
          <a:p>
            <a:pPr marL="0" indent="0">
              <a:buNone/>
            </a:pPr>
            <a:r>
              <a:rPr lang="en-US" dirty="0" smtClean="0"/>
              <a:t>#30 </a:t>
            </a:r>
            <a:r>
              <a:rPr lang="mr-IN" dirty="0" smtClean="0"/>
              <a:t>–</a:t>
            </a:r>
            <a:r>
              <a:rPr lang="en-US" dirty="0" smtClean="0"/>
              <a:t> 24 pieces</a:t>
            </a:r>
          </a:p>
          <a:p>
            <a:pPr marL="0" indent="0">
              <a:buNone/>
            </a:pPr>
            <a:r>
              <a:rPr lang="en-US" dirty="0" smtClean="0"/>
              <a:t>#31 </a:t>
            </a:r>
            <a:r>
              <a:rPr lang="mr-IN" dirty="0" smtClean="0"/>
              <a:t>–</a:t>
            </a:r>
            <a:r>
              <a:rPr lang="en-US" dirty="0" smtClean="0"/>
              <a:t> 35 hours</a:t>
            </a:r>
          </a:p>
          <a:p>
            <a:pPr marL="0" indent="0">
              <a:buNone/>
            </a:pPr>
            <a:r>
              <a:rPr lang="en-US" dirty="0" smtClean="0"/>
              <a:t>#32a </a:t>
            </a:r>
            <a:r>
              <a:rPr lang="mr-IN" dirty="0" smtClean="0"/>
              <a:t>–</a:t>
            </a:r>
            <a:r>
              <a:rPr lang="en-US" dirty="0" smtClean="0"/>
              <a:t> $0.48/bottle</a:t>
            </a:r>
          </a:p>
          <a:p>
            <a:pPr marL="0" indent="0">
              <a:buNone/>
            </a:pPr>
            <a:r>
              <a:rPr lang="en-US" dirty="0" smtClean="0"/>
              <a:t>#32b - $0.40/L</a:t>
            </a:r>
          </a:p>
          <a:p>
            <a:pPr marL="0" indent="0">
              <a:buNone/>
            </a:pPr>
            <a:r>
              <a:rPr lang="en-US" dirty="0" smtClean="0"/>
              <a:t>#33 </a:t>
            </a:r>
            <a:r>
              <a:rPr lang="mr-IN" dirty="0" smtClean="0"/>
              <a:t>–</a:t>
            </a:r>
            <a:r>
              <a:rPr lang="en-US" dirty="0" smtClean="0"/>
              <a:t> 12 oranges for $3.88</a:t>
            </a:r>
          </a:p>
          <a:p>
            <a:pPr marL="0" indent="0">
              <a:buNone/>
            </a:pPr>
            <a:r>
              <a:rPr lang="en-US" dirty="0" smtClean="0"/>
              <a:t>#34 </a:t>
            </a:r>
            <a:r>
              <a:rPr lang="mr-IN" dirty="0" smtClean="0"/>
              <a:t>–</a:t>
            </a:r>
            <a:r>
              <a:rPr lang="en-US" dirty="0" smtClean="0"/>
              <a:t> $1.20 for 5 lemons</a:t>
            </a:r>
          </a:p>
          <a:p>
            <a:pPr marL="0" indent="0">
              <a:buNone/>
            </a:pPr>
            <a:r>
              <a:rPr lang="en-US" dirty="0" smtClean="0"/>
              <a:t>#35 </a:t>
            </a:r>
            <a:r>
              <a:rPr lang="mr-IN" dirty="0" smtClean="0"/>
              <a:t>–</a:t>
            </a:r>
            <a:r>
              <a:rPr lang="en-US" dirty="0" smtClean="0"/>
              <a:t> 5 jars</a:t>
            </a:r>
          </a:p>
        </p:txBody>
      </p:sp>
    </p:spTree>
    <p:extLst>
      <p:ext uri="{BB962C8B-B14F-4D97-AF65-F5344CB8AC3E}">
        <p14:creationId xmlns:p14="http://schemas.microsoft.com/office/powerpoint/2010/main" val="154637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Chains of Operations with 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your order of operations (BEDMAS)</a:t>
            </a:r>
          </a:p>
          <a:p>
            <a:r>
              <a:rPr lang="en-US" dirty="0" smtClean="0"/>
              <a:t>Go step by step, write neatly!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HOMEWORK: p. 103, #5-7 &amp; #10-12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4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#5 </a:t>
            </a:r>
            <a:r>
              <a:rPr lang="mr-IN" dirty="0" smtClean="0"/>
              <a:t>–</a:t>
            </a:r>
            <a:r>
              <a:rPr lang="en-US" dirty="0" smtClean="0"/>
              <a:t> $80.37</a:t>
            </a:r>
          </a:p>
          <a:p>
            <a:pPr marL="0" indent="0">
              <a:buNone/>
            </a:pPr>
            <a:r>
              <a:rPr lang="en-US" dirty="0" smtClean="0"/>
              <a:t>#6 </a:t>
            </a:r>
            <a:r>
              <a:rPr lang="mr-IN" dirty="0" smtClean="0"/>
              <a:t>–</a:t>
            </a:r>
            <a:r>
              <a:rPr lang="en-US" dirty="0" smtClean="0"/>
              <a:t> $560.95</a:t>
            </a:r>
          </a:p>
          <a:p>
            <a:pPr marL="0" indent="0">
              <a:buNone/>
            </a:pPr>
            <a:r>
              <a:rPr lang="en-US" dirty="0" smtClean="0"/>
              <a:t>#7 </a:t>
            </a:r>
            <a:r>
              <a:rPr lang="mr-IN" dirty="0" smtClean="0"/>
              <a:t>–</a:t>
            </a:r>
            <a:r>
              <a:rPr lang="en-US" dirty="0" smtClean="0"/>
              <a:t> 23.94m</a:t>
            </a:r>
          </a:p>
          <a:p>
            <a:pPr marL="0" indent="0">
              <a:buNone/>
            </a:pPr>
            <a:r>
              <a:rPr lang="en-US" dirty="0" smtClean="0"/>
              <a:t>#10 </a:t>
            </a:r>
            <a:r>
              <a:rPr lang="mr-IN" dirty="0" smtClean="0"/>
              <a:t>–</a:t>
            </a:r>
            <a:r>
              <a:rPr lang="en-US" dirty="0" smtClean="0"/>
              <a:t> $5.85</a:t>
            </a:r>
          </a:p>
          <a:p>
            <a:pPr marL="0" indent="0">
              <a:buNone/>
            </a:pPr>
            <a:r>
              <a:rPr lang="en-US" dirty="0" smtClean="0"/>
              <a:t>#11 </a:t>
            </a:r>
            <a:r>
              <a:rPr lang="mr-IN" dirty="0" smtClean="0"/>
              <a:t>–</a:t>
            </a:r>
            <a:r>
              <a:rPr lang="en-US" dirty="0" smtClean="0"/>
              <a:t> 15.335m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#12 </a:t>
            </a:r>
            <a:r>
              <a:rPr lang="mr-IN" dirty="0" smtClean="0"/>
              <a:t>–</a:t>
            </a:r>
            <a:r>
              <a:rPr lang="en-US" dirty="0" smtClean="0"/>
              <a:t> $0.70</a:t>
            </a:r>
          </a:p>
        </p:txBody>
      </p:sp>
    </p:spTree>
    <p:extLst>
      <p:ext uri="{BB962C8B-B14F-4D97-AF65-F5344CB8AC3E}">
        <p14:creationId xmlns:p14="http://schemas.microsoft.com/office/powerpoint/2010/main" val="110931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 (%)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Percentages are not new. They are simply fractions out of 100.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CA" b="0" i="1" dirty="0" smtClean="0">
                  <a:latin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35%,  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250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%,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8</m:t>
                          </m:r>
                        </m:den>
                      </m:f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0.875=87.5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%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HOMEWORK: p. 106-107, #8-12 &amp; #14-16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562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of a number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Recall that “of” means “multiply”</a:t>
                </a:r>
              </a:p>
              <a:p>
                <a:r>
                  <a:rPr lang="en-US" dirty="0" smtClean="0"/>
                  <a:t>If you are more comfortable, change the percentage to a fraction or a decimal.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</a:t>
                </a:r>
                <a:endParaRPr lang="en-CA" b="0" i="1" dirty="0" smtClean="0">
                  <a:latin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3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0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%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𝑜𝑓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40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den>
                      </m:f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1200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=12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HOMEOWORK p.108-109, #18-26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43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#19 </a:t>
            </a:r>
            <a:r>
              <a:rPr lang="mr-IN" dirty="0" smtClean="0"/>
              <a:t>–</a:t>
            </a:r>
            <a:r>
              <a:rPr lang="en-US" dirty="0" smtClean="0"/>
              <a:t> 270 boys</a:t>
            </a:r>
          </a:p>
          <a:p>
            <a:pPr marL="0" indent="0">
              <a:buNone/>
            </a:pPr>
            <a:r>
              <a:rPr lang="en-US" dirty="0" smtClean="0"/>
              <a:t>#20 </a:t>
            </a:r>
            <a:r>
              <a:rPr lang="mr-IN" dirty="0" smtClean="0"/>
              <a:t>–</a:t>
            </a:r>
            <a:r>
              <a:rPr lang="en-US" dirty="0" smtClean="0"/>
              <a:t> 45 people</a:t>
            </a:r>
          </a:p>
          <a:p>
            <a:pPr marL="0" indent="0">
              <a:buNone/>
            </a:pPr>
            <a:r>
              <a:rPr lang="en-US" dirty="0" smtClean="0"/>
              <a:t>#21 </a:t>
            </a:r>
            <a:r>
              <a:rPr lang="mr-IN" dirty="0" smtClean="0"/>
              <a:t>–</a:t>
            </a:r>
            <a:r>
              <a:rPr lang="en-US" dirty="0" smtClean="0"/>
              <a:t> 48 employees</a:t>
            </a:r>
          </a:p>
          <a:p>
            <a:pPr marL="0" indent="0">
              <a:buNone/>
            </a:pPr>
            <a:r>
              <a:rPr lang="en-US" dirty="0" smtClean="0"/>
              <a:t>#22 </a:t>
            </a:r>
            <a:r>
              <a:rPr lang="mr-IN" dirty="0" smtClean="0"/>
              <a:t>–</a:t>
            </a:r>
            <a:r>
              <a:rPr lang="en-US" dirty="0" smtClean="0"/>
              <a:t> $840</a:t>
            </a:r>
          </a:p>
          <a:p>
            <a:pPr marL="0" indent="0">
              <a:buNone/>
            </a:pPr>
            <a:r>
              <a:rPr lang="en-US" dirty="0" smtClean="0"/>
              <a:t>#23 </a:t>
            </a:r>
            <a:r>
              <a:rPr lang="mr-IN" dirty="0" smtClean="0"/>
              <a:t>–</a:t>
            </a:r>
            <a:r>
              <a:rPr lang="en-US" dirty="0" smtClean="0"/>
              <a:t> $760</a:t>
            </a:r>
          </a:p>
          <a:p>
            <a:pPr marL="0" indent="0">
              <a:buNone/>
            </a:pPr>
            <a:r>
              <a:rPr lang="en-US" dirty="0" smtClean="0"/>
              <a:t>#24 </a:t>
            </a:r>
            <a:r>
              <a:rPr lang="mr-IN" dirty="0" smtClean="0"/>
              <a:t>–</a:t>
            </a:r>
            <a:r>
              <a:rPr lang="en-US" dirty="0" smtClean="0"/>
              <a:t> 13680 customers</a:t>
            </a:r>
          </a:p>
          <a:p>
            <a:pPr marL="0" indent="0">
              <a:buNone/>
            </a:pPr>
            <a:r>
              <a:rPr lang="en-US" dirty="0" smtClean="0"/>
              <a:t>#25 </a:t>
            </a:r>
            <a:r>
              <a:rPr lang="mr-IN" dirty="0" smtClean="0"/>
              <a:t>–</a:t>
            </a:r>
            <a:r>
              <a:rPr lang="en-US" dirty="0" smtClean="0"/>
              <a:t> 168 comic books</a:t>
            </a:r>
          </a:p>
          <a:p>
            <a:pPr marL="0" indent="0">
              <a:buNone/>
            </a:pPr>
            <a:r>
              <a:rPr lang="en-US" dirty="0" smtClean="0"/>
              <a:t>#26 </a:t>
            </a:r>
            <a:r>
              <a:rPr lang="mr-IN" dirty="0" smtClean="0"/>
              <a:t>–</a:t>
            </a:r>
            <a:r>
              <a:rPr lang="en-US" dirty="0" smtClean="0"/>
              <a:t> 140, 50, 10, 56, 6, 276</a:t>
            </a:r>
          </a:p>
        </p:txBody>
      </p:sp>
    </p:spTree>
    <p:extLst>
      <p:ext uri="{BB962C8B-B14F-4D97-AF65-F5344CB8AC3E}">
        <p14:creationId xmlns:p14="http://schemas.microsoft.com/office/powerpoint/2010/main" val="1293550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of a number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Recall that “of” means “multiply”</a:t>
                </a:r>
              </a:p>
              <a:p>
                <a:r>
                  <a:rPr lang="en-US" dirty="0" smtClean="0"/>
                  <a:t>If you are more comfortable, change the percentage to a fraction or a decimal.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</a:t>
                </a:r>
                <a:endParaRPr lang="en-CA" b="0" i="1" dirty="0" smtClean="0">
                  <a:latin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3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0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%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𝑜𝑓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40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den>
                      </m:f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1200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=12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𝑘𝑚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HOMEOWORK p.109-110, #</a:t>
                </a:r>
                <a:r>
                  <a:rPr lang="en-US" dirty="0" smtClean="0"/>
                  <a:t>28-33, #35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68831" y="37407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75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#29 </a:t>
            </a:r>
            <a:r>
              <a:rPr lang="mr-IN" dirty="0" smtClean="0"/>
              <a:t>–</a:t>
            </a:r>
            <a:r>
              <a:rPr lang="en-US" dirty="0" smtClean="0"/>
              <a:t> $87.16</a:t>
            </a:r>
          </a:p>
          <a:p>
            <a:pPr marL="0" indent="0">
              <a:buNone/>
            </a:pPr>
            <a:r>
              <a:rPr lang="en-US" dirty="0" smtClean="0"/>
              <a:t>#30 </a:t>
            </a:r>
            <a:r>
              <a:rPr lang="mr-IN" dirty="0" smtClean="0"/>
              <a:t>–</a:t>
            </a:r>
            <a:r>
              <a:rPr lang="en-US" dirty="0" smtClean="0"/>
              <a:t> $147.84</a:t>
            </a:r>
          </a:p>
          <a:p>
            <a:pPr marL="0" indent="0">
              <a:buNone/>
            </a:pPr>
            <a:r>
              <a:rPr lang="en-US" dirty="0" smtClean="0"/>
              <a:t>#31 </a:t>
            </a:r>
            <a:r>
              <a:rPr lang="mr-IN" dirty="0" smtClean="0"/>
              <a:t>–</a:t>
            </a:r>
            <a:r>
              <a:rPr lang="en-US" dirty="0" smtClean="0"/>
              <a:t> $179.16</a:t>
            </a:r>
          </a:p>
          <a:p>
            <a:pPr marL="0" indent="0">
              <a:buNone/>
            </a:pPr>
            <a:r>
              <a:rPr lang="en-US" dirty="0" smtClean="0"/>
              <a:t>#32 </a:t>
            </a:r>
            <a:r>
              <a:rPr lang="mr-IN" dirty="0" smtClean="0"/>
              <a:t>–</a:t>
            </a:r>
            <a:r>
              <a:rPr lang="en-US" dirty="0" smtClean="0"/>
              <a:t> $594.27</a:t>
            </a:r>
          </a:p>
          <a:p>
            <a:pPr marL="0" indent="0">
              <a:buNone/>
            </a:pPr>
            <a:r>
              <a:rPr lang="en-US" dirty="0" smtClean="0"/>
              <a:t>#33 </a:t>
            </a:r>
            <a:r>
              <a:rPr lang="mr-IN" dirty="0" smtClean="0"/>
              <a:t>–</a:t>
            </a:r>
            <a:r>
              <a:rPr lang="en-US" dirty="0" smtClean="0"/>
              <a:t> $132.68</a:t>
            </a:r>
          </a:p>
          <a:p>
            <a:pPr marL="0" indent="0">
              <a:buNone/>
            </a:pPr>
            <a:r>
              <a:rPr lang="en-US" dirty="0" smtClean="0"/>
              <a:t>#35 </a:t>
            </a:r>
            <a:r>
              <a:rPr lang="mr-IN" dirty="0" smtClean="0"/>
              <a:t>–</a:t>
            </a:r>
            <a:r>
              <a:rPr lang="en-US" dirty="0" smtClean="0"/>
              <a:t> $119.60</a:t>
            </a:r>
          </a:p>
        </p:txBody>
      </p:sp>
    </p:spTree>
    <p:extLst>
      <p:ext uri="{BB962C8B-B14F-4D97-AF65-F5344CB8AC3E}">
        <p14:creationId xmlns:p14="http://schemas.microsoft.com/office/powerpoint/2010/main" val="98693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for test (Thursday, October 26th)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P.111-112 due as an ASSIGNMENT for October 24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 on your memory aid (single sided, 8.5”x11”)</a:t>
            </a:r>
          </a:p>
          <a:p>
            <a:pPr lvl="1"/>
            <a:r>
              <a:rPr lang="en-US" dirty="0" smtClean="0"/>
              <a:t>How to convert between expanded and standard form.</a:t>
            </a:r>
          </a:p>
          <a:p>
            <a:pPr lvl="1"/>
            <a:r>
              <a:rPr lang="en-US" dirty="0" smtClean="0"/>
              <a:t>How to add, subtract, multiply, and divide fractions, decimals, and percentages. (That’s 12 examples)</a:t>
            </a:r>
          </a:p>
          <a:p>
            <a:pPr lvl="1"/>
            <a:r>
              <a:rPr lang="en-US" dirty="0" smtClean="0"/>
              <a:t>How to convert between fractions, decimals and percentage.</a:t>
            </a:r>
          </a:p>
          <a:p>
            <a:pPr lvl="1"/>
            <a:r>
              <a:rPr lang="en-US" dirty="0" smtClean="0"/>
              <a:t>Order of operations (</a:t>
            </a:r>
            <a:r>
              <a:rPr lang="en-US" smtClean="0"/>
              <a:t>BEDMAS).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11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1767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600" dirty="0" smtClean="0"/>
                  <a:t>Recall that decimal numbers may be broken down by place-value.</a:t>
                </a:r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sz="3600" dirty="0" smtClean="0"/>
                  <a:t>Example: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267.0458= (2*100)+(6*10)+(7*1)+(4*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36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36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CA" sz="3600" b="0" i="1" smtClean="0">
                            <a:latin typeface="Cambria Math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600" dirty="0" smtClean="0"/>
                  <a:t>)+(5*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36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36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CA" sz="3600" b="0" i="1" smtClean="0">
                            <a:latin typeface="Cambria Math" charset="0"/>
                          </a:rPr>
                          <m:t>100</m:t>
                        </m:r>
                        <m:r>
                          <a:rPr lang="en-CA" sz="3600" b="0" i="1" smtClean="0">
                            <a:latin typeface="Cambria Math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3600" dirty="0" smtClean="0"/>
                  <a:t>)+(8*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36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36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CA" sz="3600" b="0" i="1" smtClean="0">
                            <a:latin typeface="Cambria Math" charset="0"/>
                          </a:rPr>
                          <m:t>100</m:t>
                        </m:r>
                        <m:r>
                          <a:rPr lang="en-CA" sz="3600" b="0" i="1" smtClean="0">
                            <a:latin typeface="Cambria Math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en-US" sz="3600" dirty="0" smtClean="0"/>
                  <a:t>)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P.88 7-9 IN CLASS</a:t>
                </a:r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17679"/>
              </a:xfrm>
              <a:blipFill rotWithShape="0">
                <a:blip r:embed="rId2"/>
                <a:stretch>
                  <a:fillRect l="-1797" t="-4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2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2046.7408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B)530.09201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8407.092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8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between Fractions and Decimals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Any decimal may be written as a fraction using place value.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     0.24 is 24 hundredths, therefore: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charset="0"/>
                          </a:rPr>
                          <m:t>24</m:t>
                        </m:r>
                      </m:num>
                      <m:den>
                        <m:r>
                          <a:rPr lang="en-CA" b="0" i="1" smtClean="0">
                            <a:latin typeface="Cambria Math" charset="0"/>
                          </a:rPr>
                          <m:t>100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	1.8 is 18 tenths, therefore: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charset="0"/>
                          </a:rPr>
                          <m:t>18</m:t>
                        </m:r>
                      </m:num>
                      <m:den>
                        <m:r>
                          <a:rPr lang="en-CA" b="0" i="1" smtClean="0">
                            <a:latin typeface="Cambria Math" charset="0"/>
                          </a:rPr>
                          <m:t>10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Any fraction may be written as a decimal using long division.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charset="0"/>
                          </a:rPr>
                          <m:t>7</m:t>
                        </m:r>
                      </m:num>
                      <m:den>
                        <m:r>
                          <a:rPr lang="en-CA" b="0" i="1" smtClean="0">
                            <a:latin typeface="Cambria Math" charset="0"/>
                          </a:rPr>
                          <m:t>1</m:t>
                        </m:r>
                        <m:r>
                          <a:rPr lang="en-CA" b="0" i="1" smtClean="0">
                            <a:latin typeface="Cambria Math" charset="0"/>
                          </a:rPr>
                          <m:t>6</m:t>
                        </m:r>
                      </m:den>
                    </m:f>
                    <m:r>
                      <a:rPr lang="en-CA" b="0" i="1" smtClean="0">
                        <a:latin typeface="Cambria Math" charset="0"/>
                      </a:rPr>
                      <m:t>=7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÷16=16√7.00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HOMEWORK: P. 90-91, #13-17, #20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14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 of Decimal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Make your life easy. Ignore the decimal.</a:t>
                </a:r>
              </a:p>
              <a:p>
                <a:r>
                  <a:rPr lang="en-US" dirty="0" smtClean="0"/>
                  <a:t>Do the operation without the decimal THEN put the decimal back in at the end.</a:t>
                </a:r>
              </a:p>
              <a:p>
                <a:r>
                  <a:rPr lang="en-US" dirty="0" smtClean="0"/>
                  <a:t>To know where to put the decimal, use a rounded version of the problem.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345.5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</a:rPr>
                      <m:t>−</m:t>
                    </m:r>
                  </m:oMath>
                </a14:m>
                <a:r>
                  <a:rPr lang="en-US" dirty="0" smtClean="0"/>
                  <a:t> 285.87</a:t>
                </a:r>
                <a14:m>
                  <m:oMath xmlns:m="http://schemas.openxmlformats.org/officeDocument/2006/math"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59.63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346−286≈60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HOMEWORK: p. 95, #5, #7-11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45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#8 </a:t>
            </a:r>
            <a:r>
              <a:rPr lang="mr-IN" dirty="0" smtClean="0"/>
              <a:t>–</a:t>
            </a:r>
            <a:r>
              <a:rPr lang="en-US" dirty="0" smtClean="0"/>
              <a:t> 93.95m</a:t>
            </a:r>
          </a:p>
          <a:p>
            <a:pPr marL="0" indent="0">
              <a:buNone/>
            </a:pPr>
            <a:r>
              <a:rPr lang="en-US" dirty="0" smtClean="0"/>
              <a:t>#9 </a:t>
            </a:r>
            <a:r>
              <a:rPr lang="mr-IN" dirty="0" smtClean="0"/>
              <a:t>–</a:t>
            </a:r>
            <a:r>
              <a:rPr lang="en-US" dirty="0" smtClean="0"/>
              <a:t> 30m</a:t>
            </a:r>
          </a:p>
          <a:p>
            <a:pPr marL="0" indent="0">
              <a:buNone/>
            </a:pPr>
            <a:r>
              <a:rPr lang="en-US" dirty="0" smtClean="0"/>
              <a:t>#10 </a:t>
            </a:r>
            <a:r>
              <a:rPr lang="mr-IN" dirty="0" smtClean="0"/>
              <a:t>–</a:t>
            </a:r>
            <a:r>
              <a:rPr lang="en-US" dirty="0" smtClean="0"/>
              <a:t> $15.53</a:t>
            </a:r>
          </a:p>
          <a:p>
            <a:pPr marL="0" indent="0">
              <a:buNone/>
            </a:pPr>
            <a:r>
              <a:rPr lang="en-US" dirty="0" smtClean="0"/>
              <a:t>#11 </a:t>
            </a:r>
            <a:r>
              <a:rPr lang="mr-IN" dirty="0" smtClean="0"/>
              <a:t>–</a:t>
            </a:r>
            <a:r>
              <a:rPr lang="en-US" dirty="0" smtClean="0"/>
              <a:t> 5.9kg</a:t>
            </a:r>
          </a:p>
        </p:txBody>
      </p:sp>
    </p:spTree>
    <p:extLst>
      <p:ext uri="{BB962C8B-B14F-4D97-AF65-F5344CB8AC3E}">
        <p14:creationId xmlns:p14="http://schemas.microsoft.com/office/powerpoint/2010/main" val="168198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of Decimal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Make your life easy. Ignore the decimal.</a:t>
                </a:r>
              </a:p>
              <a:p>
                <a:r>
                  <a:rPr lang="en-US" dirty="0" smtClean="0"/>
                  <a:t>Do the operation without the decimal THEN put the decimal back in at the end.</a:t>
                </a:r>
              </a:p>
              <a:p>
                <a:r>
                  <a:rPr lang="en-US" dirty="0" smtClean="0"/>
                  <a:t>To know where to put the decimal, use a rounded version of the problem.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35.18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</m:oMath>
                </a14:m>
                <a:r>
                  <a:rPr lang="en-US" dirty="0" smtClean="0"/>
                  <a:t> 4.7 </a:t>
                </a:r>
                <a14:m>
                  <m:oMath xmlns:m="http://schemas.openxmlformats.org/officeDocument/2006/math"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165.346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35×5≈175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HOMEWORK: p. 98, #12-17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54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#12 </a:t>
            </a:r>
            <a:r>
              <a:rPr lang="mr-IN" dirty="0" smtClean="0"/>
              <a:t>–</a:t>
            </a:r>
            <a:r>
              <a:rPr lang="en-US" dirty="0" smtClean="0"/>
              <a:t> $101.50</a:t>
            </a:r>
          </a:p>
          <a:p>
            <a:pPr marL="0" indent="0">
              <a:buNone/>
            </a:pPr>
            <a:r>
              <a:rPr lang="en-US" dirty="0" smtClean="0"/>
              <a:t>#13 </a:t>
            </a:r>
            <a:r>
              <a:rPr lang="mr-IN" dirty="0" smtClean="0"/>
              <a:t>–</a:t>
            </a:r>
            <a:r>
              <a:rPr lang="en-US" dirty="0" smtClean="0"/>
              <a:t> $3.33</a:t>
            </a:r>
          </a:p>
          <a:p>
            <a:pPr marL="0" indent="0">
              <a:buNone/>
            </a:pPr>
            <a:r>
              <a:rPr lang="en-US" dirty="0" smtClean="0"/>
              <a:t>#14 </a:t>
            </a:r>
            <a:r>
              <a:rPr lang="mr-IN" dirty="0" smtClean="0"/>
              <a:t>–</a:t>
            </a:r>
            <a:r>
              <a:rPr lang="en-US" dirty="0" smtClean="0"/>
              <a:t> $124.75</a:t>
            </a:r>
          </a:p>
          <a:p>
            <a:pPr marL="0" indent="0">
              <a:buNone/>
            </a:pPr>
            <a:r>
              <a:rPr lang="en-US" dirty="0" smtClean="0"/>
              <a:t>#15 </a:t>
            </a:r>
            <a:r>
              <a:rPr lang="mr-IN" dirty="0" smtClean="0"/>
              <a:t>–</a:t>
            </a:r>
            <a:r>
              <a:rPr lang="en-US" dirty="0" smtClean="0"/>
              <a:t> $13.52</a:t>
            </a:r>
          </a:p>
          <a:p>
            <a:pPr marL="0" indent="0">
              <a:buNone/>
            </a:pPr>
            <a:r>
              <a:rPr lang="en-US" dirty="0" smtClean="0"/>
              <a:t>#16a </a:t>
            </a:r>
            <a:r>
              <a:rPr lang="mr-IN" dirty="0" smtClean="0"/>
              <a:t>–</a:t>
            </a:r>
            <a:r>
              <a:rPr lang="en-US" dirty="0" smtClean="0"/>
              <a:t> 53.747L</a:t>
            </a:r>
          </a:p>
          <a:p>
            <a:pPr marL="0" indent="0">
              <a:buNone/>
            </a:pPr>
            <a:r>
              <a:rPr lang="en-US" dirty="0" smtClean="0"/>
              <a:t>#16b </a:t>
            </a:r>
            <a:r>
              <a:rPr lang="mr-IN" dirty="0" smtClean="0"/>
              <a:t>–</a:t>
            </a:r>
            <a:r>
              <a:rPr lang="en-US" dirty="0" smtClean="0"/>
              <a:t> $16.33 USD, $21.56 CAD</a:t>
            </a:r>
          </a:p>
          <a:p>
            <a:pPr marL="0" indent="0">
              <a:buNone/>
            </a:pPr>
            <a:r>
              <a:rPr lang="en-US" dirty="0" smtClean="0"/>
              <a:t>#17 - $885 per week</a:t>
            </a:r>
          </a:p>
        </p:txBody>
      </p:sp>
    </p:spTree>
    <p:extLst>
      <p:ext uri="{BB962C8B-B14F-4D97-AF65-F5344CB8AC3E}">
        <p14:creationId xmlns:p14="http://schemas.microsoft.com/office/powerpoint/2010/main" val="114475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Decimal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Division is a pain in the butt. Let’s just multiply instead!</a:t>
                </a:r>
              </a:p>
              <a:p>
                <a:r>
                  <a:rPr lang="en-US" dirty="0" smtClean="0"/>
                  <a:t>Recall that any decimal number may be written as a fraction.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  <a:endParaRPr lang="en-CA" b="0" i="1" dirty="0" smtClean="0">
                  <a:latin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charset="0"/>
                        </a:rPr>
                        <m:t>8.25</m:t>
                      </m:r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÷0.6</m:t>
                      </m:r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825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6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</m:t>
                          </m:r>
                        </m:den>
                      </m:f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825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</m:t>
                          </m:r>
                        </m:den>
                      </m:f>
                      <m:r>
                        <a:rPr lang="mr-IN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6</m:t>
                          </m:r>
                        </m:den>
                      </m:f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8250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600</m:t>
                          </m:r>
                        </m:den>
                      </m:f>
                      <m:r>
                        <a:rPr lang="mr-I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165</m:t>
                          </m:r>
                        </m:num>
                        <m:den>
                          <m:r>
                            <a:rPr lang="en-CA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12</m:t>
                          </m:r>
                        </m:den>
                      </m:f>
                      <m:r>
                        <a:rPr lang="en-CA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=13.75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OR 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charset="0"/>
                      </a:rPr>
                      <m:t>  </m:t>
                    </m:r>
                    <m:r>
                      <a:rPr lang="en-CA" b="0" i="1" smtClean="0">
                        <a:latin typeface="Cambria Math" charset="0"/>
                      </a:rPr>
                      <m:t>8.25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÷0.6</m:t>
                    </m:r>
                    <m:r>
                      <a:rPr lang="mr-IN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82.5÷6=13.75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HOMEWORK: p. 101, #29-35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22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810</Words>
  <Application>Microsoft Macintosh PowerPoint</Application>
  <PresentationFormat>Widescreen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Cambria Math</vt:lpstr>
      <vt:lpstr>Mangal</vt:lpstr>
      <vt:lpstr>Arial</vt:lpstr>
      <vt:lpstr>Office Theme</vt:lpstr>
      <vt:lpstr>Decimal Numbers</vt:lpstr>
      <vt:lpstr>Expanded form</vt:lpstr>
      <vt:lpstr>Answers</vt:lpstr>
      <vt:lpstr>Converting between Fractions and Decimals</vt:lpstr>
      <vt:lpstr>Addition and Subtraction of Decimal Numbers</vt:lpstr>
      <vt:lpstr>Answers</vt:lpstr>
      <vt:lpstr>Multiplication of Decimal Numbers</vt:lpstr>
      <vt:lpstr>Answers</vt:lpstr>
      <vt:lpstr>Division of Decimal Numbers</vt:lpstr>
      <vt:lpstr>Answers</vt:lpstr>
      <vt:lpstr>Chains of Operations with Decimal Numbers</vt:lpstr>
      <vt:lpstr>Answers</vt:lpstr>
      <vt:lpstr>Percentages (%)</vt:lpstr>
      <vt:lpstr>Percentage of a number</vt:lpstr>
      <vt:lpstr>Answers</vt:lpstr>
      <vt:lpstr>Percentage of a number</vt:lpstr>
      <vt:lpstr>Answers</vt:lpstr>
      <vt:lpstr>Review for test (Thursday, October 26th)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 Numbers</dc:title>
  <dc:creator>Harley Nadler</dc:creator>
  <cp:lastModifiedBy>Harley Nadler</cp:lastModifiedBy>
  <cp:revision>12</cp:revision>
  <dcterms:created xsi:type="dcterms:W3CDTF">2017-10-08T23:13:41Z</dcterms:created>
  <dcterms:modified xsi:type="dcterms:W3CDTF">2017-10-10T00:16:42Z</dcterms:modified>
</cp:coreProperties>
</file>