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300" r:id="rId3"/>
    <p:sldId id="269" r:id="rId4"/>
    <p:sldId id="301" r:id="rId5"/>
    <p:sldId id="306" r:id="rId6"/>
    <p:sldId id="302" r:id="rId7"/>
    <p:sldId id="283" r:id="rId8"/>
    <p:sldId id="303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82"/>
    <p:restoredTop sz="94721"/>
  </p:normalViewPr>
  <p:slideViewPr>
    <p:cSldViewPr snapToGrid="0" snapToObjects="1">
      <p:cViewPr varScale="1">
        <p:scale>
          <a:sx n="108" d="100"/>
          <a:sy n="108" d="100"/>
        </p:scale>
        <p:origin x="5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5E964-D9AA-B54D-BA77-CBA9CEF14396}" type="datetimeFigureOut">
              <a:rPr lang="en-US" smtClean="0"/>
              <a:t>11/6/17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A4F6B-2D2A-374D-B475-5D86349A5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62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7E66-DFBC-5041-B10E-AB844DA07517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CD91-8A2B-FB46-8814-3B5176840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80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7E66-DFBC-5041-B10E-AB844DA07517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CD91-8A2B-FB46-8814-3B5176840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0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7E66-DFBC-5041-B10E-AB844DA07517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CD91-8A2B-FB46-8814-3B5176840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48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7E66-DFBC-5041-B10E-AB844DA07517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CD91-8A2B-FB46-8814-3B5176840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8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7E66-DFBC-5041-B10E-AB844DA07517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CD91-8A2B-FB46-8814-3B5176840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5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7E66-DFBC-5041-B10E-AB844DA07517}" type="datetimeFigureOut">
              <a:rPr lang="en-US" smtClean="0"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CD91-8A2B-FB46-8814-3B5176840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1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7E66-DFBC-5041-B10E-AB844DA07517}" type="datetimeFigureOut">
              <a:rPr lang="en-US" smtClean="0"/>
              <a:t>11/6/17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CD91-8A2B-FB46-8814-3B5176840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2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7E66-DFBC-5041-B10E-AB844DA07517}" type="datetimeFigureOut">
              <a:rPr lang="en-US" smtClean="0"/>
              <a:t>11/6/17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CD91-8A2B-FB46-8814-3B5176840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27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7E66-DFBC-5041-B10E-AB844DA07517}" type="datetimeFigureOut">
              <a:rPr lang="en-US" smtClean="0"/>
              <a:t>11/6/17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CD91-8A2B-FB46-8814-3B5176840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27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7E66-DFBC-5041-B10E-AB844DA07517}" type="datetimeFigureOut">
              <a:rPr lang="en-US" smtClean="0"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CD91-8A2B-FB46-8814-3B5176840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42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7E66-DFBC-5041-B10E-AB844DA07517}" type="datetimeFigureOut">
              <a:rPr lang="en-US" smtClean="0"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CD91-8A2B-FB46-8814-3B5176840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8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97E66-DFBC-5041-B10E-AB844DA07517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ECD91-8A2B-FB46-8814-3B5176840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Relationship Id="rId3" Type="http://schemas.openxmlformats.org/officeDocument/2006/relationships/image" Target="../media/image6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Diversity of Life Forms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2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animals live where they live?</a:t>
            </a:r>
          </a:p>
          <a:p>
            <a:endParaRPr lang="en-US" dirty="0"/>
          </a:p>
          <a:p>
            <a:r>
              <a:rPr lang="en-US" dirty="0" smtClean="0"/>
              <a:t>Needs:</a:t>
            </a:r>
          </a:p>
          <a:p>
            <a:pPr lvl="1"/>
            <a:r>
              <a:rPr lang="en-US" dirty="0" smtClean="0"/>
              <a:t>Other animals to reproduce (same species)</a:t>
            </a:r>
          </a:p>
          <a:p>
            <a:pPr lvl="1"/>
            <a:r>
              <a:rPr lang="en-US" dirty="0" smtClean="0"/>
              <a:t>Shelter</a:t>
            </a:r>
          </a:p>
          <a:p>
            <a:pPr lvl="1"/>
            <a:r>
              <a:rPr lang="en-US" dirty="0" smtClean="0"/>
              <a:t>Food &amp; water</a:t>
            </a:r>
          </a:p>
          <a:p>
            <a:pPr lvl="1"/>
            <a:r>
              <a:rPr lang="en-US" dirty="0" smtClean="0"/>
              <a:t>Climate to which they are </a:t>
            </a:r>
            <a:r>
              <a:rPr lang="en-US" dirty="0" smtClean="0">
                <a:solidFill>
                  <a:srgbClr val="FF0000"/>
                </a:solidFill>
              </a:rPr>
              <a:t>adapted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If a place has all these things, an animal makes it their </a:t>
            </a:r>
            <a:r>
              <a:rPr lang="en-US" dirty="0" smtClean="0">
                <a:solidFill>
                  <a:srgbClr val="FF0000"/>
                </a:solidFill>
              </a:rPr>
              <a:t>habitat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271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Adaptations (p.229-235)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species are adapted to their habitat</a:t>
            </a:r>
          </a:p>
          <a:p>
            <a:pPr lvl="1"/>
            <a:r>
              <a:rPr lang="en-US" dirty="0" smtClean="0"/>
              <a:t>Climate</a:t>
            </a:r>
          </a:p>
          <a:p>
            <a:pPr lvl="1"/>
            <a:r>
              <a:rPr lang="en-US" dirty="0" smtClean="0"/>
              <a:t>Movement</a:t>
            </a:r>
          </a:p>
          <a:p>
            <a:pPr lvl="1"/>
            <a:r>
              <a:rPr lang="en-US" dirty="0" smtClean="0"/>
              <a:t>Eating</a:t>
            </a:r>
          </a:p>
          <a:p>
            <a:pPr lvl="1"/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Reproduction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160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Ecological Niches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niche is a combination of what an animal eats, where it lives, mates, and the time at which these things occur.</a:t>
            </a:r>
          </a:p>
          <a:p>
            <a:endParaRPr lang="en-US" dirty="0"/>
          </a:p>
          <a:p>
            <a:r>
              <a:rPr lang="en-US" dirty="0" smtClean="0"/>
              <a:t>In other words, a niche is like a role or a “slot in life”.</a:t>
            </a:r>
          </a:p>
          <a:p>
            <a:endParaRPr lang="en-US" dirty="0"/>
          </a:p>
          <a:p>
            <a:r>
              <a:rPr lang="en-US" dirty="0" smtClean="0"/>
              <a:t>When two or more organisms attempt to occupy the same niche, it creates </a:t>
            </a:r>
            <a:r>
              <a:rPr lang="en-US" dirty="0" smtClean="0">
                <a:solidFill>
                  <a:srgbClr val="FF0000"/>
                </a:solidFill>
              </a:rPr>
              <a:t>conflict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704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Chains (p.236)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Producers: produce their own food (plants)</a:t>
            </a:r>
          </a:p>
          <a:p>
            <a:endParaRPr lang="en-US" dirty="0"/>
          </a:p>
          <a:p>
            <a:r>
              <a:rPr lang="en-US" dirty="0" smtClean="0"/>
              <a:t>Consumers: consume plants or other animals for food</a:t>
            </a:r>
          </a:p>
          <a:p>
            <a:endParaRPr lang="en-US" dirty="0"/>
          </a:p>
          <a:p>
            <a:r>
              <a:rPr lang="en-US" dirty="0" smtClean="0"/>
              <a:t>Decomposers: Break down plants and animals into things producers can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01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individuals of the same:</a:t>
            </a:r>
          </a:p>
          <a:p>
            <a:pPr lvl="1"/>
            <a:r>
              <a:rPr lang="en-US" dirty="0" smtClean="0"/>
              <a:t>Species</a:t>
            </a:r>
          </a:p>
          <a:p>
            <a:pPr lvl="1"/>
            <a:r>
              <a:rPr lang="en-US" dirty="0" smtClean="0"/>
              <a:t>Habitat</a:t>
            </a:r>
          </a:p>
          <a:p>
            <a:pPr lvl="1"/>
            <a:r>
              <a:rPr lang="en-US" dirty="0" smtClean="0"/>
              <a:t>Time</a:t>
            </a:r>
          </a:p>
          <a:p>
            <a:pPr lvl="1"/>
            <a:endParaRPr lang="en-US" dirty="0"/>
          </a:p>
          <a:p>
            <a:r>
              <a:rPr lang="en-US" dirty="0" smtClean="0"/>
              <a:t>Two or more populations living together is called a “community”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961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theory?</a:t>
            </a:r>
          </a:p>
          <a:p>
            <a:endParaRPr lang="en-US" dirty="0"/>
          </a:p>
          <a:p>
            <a:r>
              <a:rPr lang="en-US" dirty="0" smtClean="0"/>
              <a:t>Theory of natural selection: </a:t>
            </a:r>
          </a:p>
          <a:p>
            <a:pPr lvl="1"/>
            <a:r>
              <a:rPr lang="en-US" dirty="0" smtClean="0"/>
              <a:t>the best adaptations have a better chance at passing on their physical characteristics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70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Genetic mutation</a:t>
            </a:r>
          </a:p>
          <a:p>
            <a:pPr lvl="1"/>
            <a:r>
              <a:rPr lang="en-US" dirty="0" smtClean="0"/>
              <a:t>Random occurrence</a:t>
            </a:r>
          </a:p>
          <a:p>
            <a:pPr lvl="1"/>
            <a:r>
              <a:rPr lang="en-US" dirty="0" smtClean="0"/>
              <a:t>A change in genes that favors the organism surviving/reproducing</a:t>
            </a:r>
          </a:p>
          <a:p>
            <a:pPr lvl="1"/>
            <a:r>
              <a:rPr lang="en-US" dirty="0" smtClean="0"/>
              <a:t>The mutation is passed down to future generations if it is favorable</a:t>
            </a:r>
          </a:p>
          <a:p>
            <a:pPr lvl="1"/>
            <a:r>
              <a:rPr lang="en-US" dirty="0" smtClean="0"/>
              <a:t>The mutation goes extinct if it is not favorable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624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 and 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Members of the same species may have different genetic characteristics:</a:t>
            </a:r>
          </a:p>
          <a:p>
            <a:pPr lvl="1"/>
            <a:r>
              <a:rPr lang="en-US" dirty="0" smtClean="0"/>
              <a:t>Eye color</a:t>
            </a:r>
          </a:p>
          <a:p>
            <a:pPr lvl="1"/>
            <a:r>
              <a:rPr lang="en-US" dirty="0" smtClean="0"/>
              <a:t>Hair color</a:t>
            </a:r>
          </a:p>
          <a:p>
            <a:pPr lvl="1"/>
            <a:r>
              <a:rPr lang="en-US" dirty="0" smtClean="0"/>
              <a:t>Height</a:t>
            </a:r>
          </a:p>
          <a:p>
            <a:pPr lvl="1"/>
            <a:r>
              <a:rPr lang="en-US" dirty="0" smtClean="0"/>
              <a:t>Ability to roll your tongue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20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 and 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Differences in genetic characteristics are because of the genes contained in your chromosomes.</a:t>
            </a:r>
          </a:p>
          <a:p>
            <a:endParaRPr lang="en-US" dirty="0" smtClean="0"/>
          </a:p>
          <a:p>
            <a:r>
              <a:rPr lang="en-US" dirty="0" smtClean="0"/>
              <a:t>Chromosomes are stored in each cell of your body. (p.240)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734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Dominant and recessive 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Each person has two of each gene (one from the mother, one from the father)</a:t>
            </a:r>
          </a:p>
          <a:p>
            <a:endParaRPr lang="en-US" dirty="0"/>
          </a:p>
          <a:p>
            <a:r>
              <a:rPr lang="en-US" dirty="0" smtClean="0"/>
              <a:t>If at least one of the two genes in dominant, the dominant gene is expressed (i.e. what actually happens)</a:t>
            </a:r>
          </a:p>
          <a:p>
            <a:endParaRPr lang="en-US" dirty="0"/>
          </a:p>
          <a:p>
            <a:r>
              <a:rPr lang="en-US" dirty="0" smtClean="0"/>
              <a:t>If BOTH genes are the recessive gene then, and only then, the recessive gene is expressed.</a:t>
            </a:r>
          </a:p>
          <a:p>
            <a:endParaRPr lang="en-US" dirty="0"/>
          </a:p>
          <a:p>
            <a:r>
              <a:rPr lang="en-US" dirty="0" smtClean="0"/>
              <a:t>Eye color example (p.241)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052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will become familiar with </a:t>
            </a:r>
            <a:r>
              <a:rPr lang="en-US" dirty="0" smtClean="0">
                <a:solidFill>
                  <a:srgbClr val="FF0000"/>
                </a:solidFill>
              </a:rPr>
              <a:t>species</a:t>
            </a:r>
            <a:r>
              <a:rPr lang="en-US" dirty="0" smtClean="0"/>
              <a:t> in the plant and animal kingdoms</a:t>
            </a:r>
          </a:p>
          <a:p>
            <a:endParaRPr lang="en-US" dirty="0"/>
          </a:p>
          <a:p>
            <a:r>
              <a:rPr lang="en-US" dirty="0" smtClean="0"/>
              <a:t>Students will understand why animals occupy a particular </a:t>
            </a:r>
            <a:r>
              <a:rPr lang="en-US" dirty="0" smtClean="0">
                <a:solidFill>
                  <a:srgbClr val="FF0000"/>
                </a:solidFill>
              </a:rPr>
              <a:t>habitat</a:t>
            </a:r>
            <a:r>
              <a:rPr lang="en-US" dirty="0" smtClean="0"/>
              <a:t> and fulfill a certain </a:t>
            </a:r>
            <a:r>
              <a:rPr lang="en-US" dirty="0" smtClean="0">
                <a:solidFill>
                  <a:srgbClr val="FF0000"/>
                </a:solidFill>
              </a:rPr>
              <a:t>niche</a:t>
            </a:r>
          </a:p>
          <a:p>
            <a:endParaRPr lang="en-US" dirty="0"/>
          </a:p>
          <a:p>
            <a:r>
              <a:rPr lang="en-US" dirty="0" smtClean="0"/>
              <a:t>Students will justify the theory of evolution through </a:t>
            </a:r>
            <a:r>
              <a:rPr lang="en-US" dirty="0" smtClean="0">
                <a:solidFill>
                  <a:srgbClr val="FF0000"/>
                </a:solidFill>
              </a:rPr>
              <a:t>natural selection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 genes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FF0000"/>
                </a:solidFill>
              </a:rPr>
              <a:t>chromosomes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70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species?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 smtClean="0"/>
              <a:t>Similar physical characteristics.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280" y="2662388"/>
            <a:ext cx="5303520" cy="394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name every species?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1.8 million species classified so far</a:t>
            </a:r>
            <a:r>
              <a:rPr lang="mr-IN" dirty="0" smtClean="0"/>
              <a:t>…</a:t>
            </a:r>
            <a:endParaRPr lang="en-CA" dirty="0" smtClean="0"/>
          </a:p>
          <a:p>
            <a:endParaRPr lang="en-CA" dirty="0"/>
          </a:p>
          <a:p>
            <a:r>
              <a:rPr lang="en-CA" dirty="0" smtClean="0"/>
              <a:t>To classify all of them, we need a system for naming</a:t>
            </a:r>
          </a:p>
          <a:p>
            <a:endParaRPr lang="en-CA" dirty="0"/>
          </a:p>
          <a:p>
            <a:r>
              <a:rPr lang="en-CA" dirty="0" smtClean="0"/>
              <a:t>We call this system a </a:t>
            </a:r>
            <a:r>
              <a:rPr lang="en-CA" dirty="0" smtClean="0">
                <a:solidFill>
                  <a:srgbClr val="FF0000"/>
                </a:solidFill>
              </a:rPr>
              <a:t>taxonomy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38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Taxonomy Example - The Maple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rgbClr val="00B050"/>
                </a:solidFill>
              </a:rPr>
              <a:t>Genus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00B0F0"/>
                </a:solidFill>
              </a:rPr>
              <a:t>species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smtClean="0">
                <a:solidFill>
                  <a:srgbClr val="00B050"/>
                </a:solidFill>
              </a:rPr>
              <a:t>Acer</a:t>
            </a:r>
            <a:r>
              <a:rPr lang="en-US" i="1" dirty="0" smtClean="0"/>
              <a:t> </a:t>
            </a:r>
            <a:r>
              <a:rPr lang="en-US" i="1" dirty="0" err="1" smtClean="0">
                <a:solidFill>
                  <a:srgbClr val="00B0F0"/>
                </a:solidFill>
              </a:rPr>
              <a:t>saccharum</a:t>
            </a:r>
            <a:r>
              <a:rPr lang="en-US" i="1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(Sugar maple)</a:t>
            </a:r>
            <a:r>
              <a:rPr lang="en-US" i="1" dirty="0">
                <a:solidFill>
                  <a:srgbClr val="00B0F0"/>
                </a:solidFill>
              </a:rPr>
              <a:t> </a:t>
            </a:r>
            <a:r>
              <a:rPr lang="en-US" i="1" dirty="0" smtClean="0">
                <a:solidFill>
                  <a:srgbClr val="00B0F0"/>
                </a:solidFill>
              </a:rPr>
              <a:t>                         </a:t>
            </a:r>
            <a:r>
              <a:rPr lang="en-US" i="1" dirty="0" smtClean="0">
                <a:solidFill>
                  <a:srgbClr val="00B050"/>
                </a:solidFill>
              </a:rPr>
              <a:t>Acer</a:t>
            </a:r>
            <a:r>
              <a:rPr lang="en-US" i="1" dirty="0" smtClean="0"/>
              <a:t> </a:t>
            </a:r>
            <a:r>
              <a:rPr lang="en-US" i="1" dirty="0" err="1" smtClean="0">
                <a:solidFill>
                  <a:srgbClr val="00B0F0"/>
                </a:solidFill>
              </a:rPr>
              <a:t>nigrum</a:t>
            </a:r>
            <a:r>
              <a:rPr lang="en-US" i="1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(Black </a:t>
            </a:r>
            <a:r>
              <a:rPr lang="en-US" dirty="0"/>
              <a:t>maple)</a:t>
            </a:r>
            <a:endParaRPr lang="en-US" i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i="1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478530"/>
            <a:ext cx="4145280" cy="3108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9017"/>
          <a:stretch/>
        </p:blipFill>
        <p:spPr>
          <a:xfrm>
            <a:off x="7403022" y="3478530"/>
            <a:ext cx="3759784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4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Taxonomy of Living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e divide all living organisms into six kingdoms.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24" t="11049" r="2410"/>
          <a:stretch/>
        </p:blipFill>
        <p:spPr>
          <a:xfrm>
            <a:off x="2036747" y="2295270"/>
            <a:ext cx="7938526" cy="456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0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Plant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 smtClean="0"/>
              <a:t>How do we know if a plant is a plant?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 smtClean="0"/>
              <a:t>What is the difference between a moss and a mushroom?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 smtClean="0"/>
              <a:t>Plants produce their own food and have limited movement.</a:t>
            </a:r>
          </a:p>
        </p:txBody>
      </p:sp>
    </p:spTree>
    <p:extLst>
      <p:ext uri="{BB962C8B-B14F-4D97-AF65-F5344CB8AC3E}">
        <p14:creationId xmlns:p14="http://schemas.microsoft.com/office/powerpoint/2010/main" val="6942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classes of plants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321" y="1540253"/>
            <a:ext cx="7352188" cy="52515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24010" y="2968831"/>
            <a:ext cx="2351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 Algae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6630" y="3637136"/>
            <a:ext cx="2942861" cy="19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Animal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Invertabrates</a:t>
            </a:r>
            <a:r>
              <a:rPr lang="en-US" dirty="0" smtClean="0"/>
              <a:t> (no internal skeleton)</a:t>
            </a:r>
          </a:p>
          <a:p>
            <a:pPr lvl="1"/>
            <a:r>
              <a:rPr lang="en-US" dirty="0" smtClean="0"/>
              <a:t>Sponges</a:t>
            </a:r>
          </a:p>
          <a:p>
            <a:pPr lvl="1"/>
            <a:r>
              <a:rPr lang="en-US" dirty="0" smtClean="0"/>
              <a:t>Worms</a:t>
            </a:r>
          </a:p>
          <a:p>
            <a:pPr lvl="1"/>
            <a:r>
              <a:rPr lang="en-US" dirty="0" smtClean="0"/>
              <a:t>Mollusks (snails, octopus, etc.)</a:t>
            </a:r>
          </a:p>
          <a:p>
            <a:pPr lvl="1"/>
            <a:r>
              <a:rPr lang="en-US" dirty="0" err="1" smtClean="0"/>
              <a:t>Anthropods</a:t>
            </a:r>
            <a:r>
              <a:rPr lang="en-US" dirty="0" smtClean="0"/>
              <a:t> (spiders, insects, crabs, etc.)</a:t>
            </a:r>
          </a:p>
          <a:p>
            <a:endParaRPr lang="en-US" dirty="0"/>
          </a:p>
          <a:p>
            <a:r>
              <a:rPr lang="en-US" dirty="0" smtClean="0"/>
              <a:t>Vertebrates (internal skeleton)</a:t>
            </a:r>
          </a:p>
          <a:p>
            <a:pPr lvl="1"/>
            <a:r>
              <a:rPr lang="en-US" dirty="0" smtClean="0"/>
              <a:t>Fish</a:t>
            </a:r>
          </a:p>
          <a:p>
            <a:pPr lvl="1"/>
            <a:r>
              <a:rPr lang="en-US" dirty="0" smtClean="0"/>
              <a:t>Amphibians</a:t>
            </a:r>
          </a:p>
          <a:p>
            <a:pPr lvl="1"/>
            <a:r>
              <a:rPr lang="en-US" dirty="0" smtClean="0"/>
              <a:t>Reptiles</a:t>
            </a:r>
          </a:p>
          <a:p>
            <a:pPr lvl="1"/>
            <a:r>
              <a:rPr lang="en-US" dirty="0" smtClean="0"/>
              <a:t>Birds</a:t>
            </a:r>
          </a:p>
          <a:p>
            <a:pPr lvl="1"/>
            <a:r>
              <a:rPr lang="en-US" dirty="0" smtClean="0"/>
              <a:t>Mammals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037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29175</TotalTime>
  <Words>561</Words>
  <Application>Microsoft Macintosh PowerPoint</Application>
  <PresentationFormat>Widescreen</PresentationFormat>
  <Paragraphs>107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Calibri Light</vt:lpstr>
      <vt:lpstr>Mangal</vt:lpstr>
      <vt:lpstr>Arial</vt:lpstr>
      <vt:lpstr>Office Theme</vt:lpstr>
      <vt:lpstr>Diversity of Life Forms</vt:lpstr>
      <vt:lpstr>Success Criteria</vt:lpstr>
      <vt:lpstr>What is a species?</vt:lpstr>
      <vt:lpstr>How do we name every species?</vt:lpstr>
      <vt:lpstr>Taxonomy Example - The Maple Family</vt:lpstr>
      <vt:lpstr>Taxonomy of Living Organisms</vt:lpstr>
      <vt:lpstr>The Plant Kingdom</vt:lpstr>
      <vt:lpstr>Five classes of plants</vt:lpstr>
      <vt:lpstr>The Animal Kingdom</vt:lpstr>
      <vt:lpstr>Habitat</vt:lpstr>
      <vt:lpstr>Adaptations (p.229-235)</vt:lpstr>
      <vt:lpstr>Ecological Niches</vt:lpstr>
      <vt:lpstr>Food Chains (p.236)</vt:lpstr>
      <vt:lpstr>Population</vt:lpstr>
      <vt:lpstr>Evolution</vt:lpstr>
      <vt:lpstr>Evolution</vt:lpstr>
      <vt:lpstr>Genes and Chromosomes</vt:lpstr>
      <vt:lpstr>Genes and Chromosomes</vt:lpstr>
      <vt:lpstr>Dominant and recessive genes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Temperature</dc:title>
  <dc:creator>Harley Nadler</dc:creator>
  <cp:lastModifiedBy>Harley Nadler</cp:lastModifiedBy>
  <cp:revision>34</cp:revision>
  <cp:lastPrinted>2017-11-06T14:03:19Z</cp:lastPrinted>
  <dcterms:created xsi:type="dcterms:W3CDTF">2017-09-29T13:06:54Z</dcterms:created>
  <dcterms:modified xsi:type="dcterms:W3CDTF">2017-11-07T04:47:54Z</dcterms:modified>
</cp:coreProperties>
</file>