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57" r:id="rId4"/>
    <p:sldId id="274" r:id="rId5"/>
    <p:sldId id="275" r:id="rId6"/>
    <p:sldId id="266" r:id="rId7"/>
    <p:sldId id="258" r:id="rId8"/>
    <p:sldId id="277" r:id="rId9"/>
    <p:sldId id="278" r:id="rId10"/>
    <p:sldId id="279" r:id="rId11"/>
    <p:sldId id="280" r:id="rId12"/>
    <p:sldId id="259" r:id="rId13"/>
    <p:sldId id="283" r:id="rId14"/>
    <p:sldId id="285" r:id="rId15"/>
    <p:sldId id="286" r:id="rId16"/>
    <p:sldId id="281" r:id="rId17"/>
    <p:sldId id="282" r:id="rId18"/>
    <p:sldId id="284" r:id="rId19"/>
    <p:sldId id="267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1"/>
  </p:normalViewPr>
  <p:slideViewPr>
    <p:cSldViewPr snapToGrid="0" snapToObjects="1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02BDC-0594-8A4B-8F0A-365D55212F32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C2EA2-3539-7442-8F3F-A4CD83968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95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6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4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7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1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0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32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7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9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7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CF510-2AC3-5E41-A06B-2AB3C49A547F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9DFEA-FADA-9D40-A2E8-A0A4E8546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Integer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p.37-60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0" y="4565650"/>
            <a:ext cx="12700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#6: 3, 6, -2, -3, -13, 17, -12, 6, -1</a:t>
            </a:r>
          </a:p>
          <a:p>
            <a:endParaRPr lang="en-US" dirty="0" smtClean="0"/>
          </a:p>
          <a:p>
            <a:r>
              <a:rPr lang="en-US" dirty="0" smtClean="0"/>
              <a:t>#14: 30 BC</a:t>
            </a:r>
          </a:p>
          <a:p>
            <a:endParaRPr lang="en-US" dirty="0"/>
          </a:p>
          <a:p>
            <a:r>
              <a:rPr lang="en-US" dirty="0" smtClean="0"/>
              <a:t>#15: -14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</a:p>
          <a:p>
            <a:endParaRPr lang="en-US" dirty="0"/>
          </a:p>
          <a:p>
            <a:r>
              <a:rPr lang="en-US" dirty="0" smtClean="0"/>
              <a:t>#16: 5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#29: 80, 57, 53, 33</a:t>
            </a:r>
          </a:p>
          <a:p>
            <a:endParaRPr lang="en-US" dirty="0" smtClean="0"/>
          </a:p>
          <a:p>
            <a:r>
              <a:rPr lang="en-US" dirty="0" smtClean="0"/>
              <a:t>#30: 83 BC</a:t>
            </a:r>
          </a:p>
          <a:p>
            <a:endParaRPr lang="en-US" dirty="0"/>
          </a:p>
          <a:p>
            <a:r>
              <a:rPr lang="en-US" dirty="0" smtClean="0"/>
              <a:t>#31: Augusta</a:t>
            </a:r>
          </a:p>
          <a:p>
            <a:endParaRPr lang="en-US" dirty="0"/>
          </a:p>
          <a:p>
            <a:r>
              <a:rPr lang="en-US" dirty="0" smtClean="0"/>
              <a:t>#32: 0 years</a:t>
            </a:r>
          </a:p>
          <a:p>
            <a:endParaRPr lang="en-US" dirty="0"/>
          </a:p>
          <a:p>
            <a:r>
              <a:rPr lang="en-US" dirty="0" smtClean="0"/>
              <a:t>#33: 55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of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 X 8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-14 X 8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14 X (-8)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-14 X (-8)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4</a:t>
            </a:r>
            <a:r>
              <a:rPr lang="en-US" sz="4000" baseline="30000" dirty="0"/>
              <a:t>3</a:t>
            </a:r>
            <a:r>
              <a:rPr lang="en-US" sz="4000" baseline="30000" dirty="0" smtClean="0"/>
              <a:t> </a:t>
            </a:r>
          </a:p>
          <a:p>
            <a:pPr marL="0" indent="0">
              <a:buNone/>
            </a:pPr>
            <a:endParaRPr lang="en-US" sz="4000" baseline="30000" dirty="0"/>
          </a:p>
          <a:p>
            <a:pPr marL="0" indent="0">
              <a:buNone/>
            </a:pPr>
            <a:r>
              <a:rPr lang="en-US" sz="4000" dirty="0" smtClean="0"/>
              <a:t>= 4 X 4 X 4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= 16 X 4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= 64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6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(-4)</a:t>
            </a:r>
            <a:r>
              <a:rPr lang="en-US" sz="4000" baseline="30000" dirty="0">
                <a:solidFill>
                  <a:prstClr val="black"/>
                </a:solidFill>
              </a:rPr>
              <a:t>3</a:t>
            </a:r>
            <a:r>
              <a:rPr lang="en-US" sz="4000" baseline="30000" dirty="0" smtClean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endParaRPr lang="en-US" sz="4000" baseline="30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= </a:t>
            </a:r>
            <a:r>
              <a:rPr lang="en-US" sz="4000" dirty="0" smtClean="0">
                <a:solidFill>
                  <a:srgbClr val="FF0000"/>
                </a:solidFill>
              </a:rPr>
              <a:t>-4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dirty="0">
                <a:solidFill>
                  <a:prstClr val="black"/>
                </a:solidFill>
              </a:rPr>
              <a:t>X </a:t>
            </a:r>
            <a:r>
              <a:rPr lang="en-US" sz="4000" dirty="0" smtClean="0">
                <a:solidFill>
                  <a:srgbClr val="FF0000"/>
                </a:solidFill>
              </a:rPr>
              <a:t>-4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  <a:r>
              <a:rPr lang="en-US" sz="4000" dirty="0">
                <a:solidFill>
                  <a:prstClr val="black"/>
                </a:solidFill>
              </a:rPr>
              <a:t>X </a:t>
            </a:r>
            <a:r>
              <a:rPr lang="en-US" sz="4000" dirty="0" smtClean="0">
                <a:solidFill>
                  <a:srgbClr val="FF0000"/>
                </a:solidFill>
              </a:rPr>
              <a:t>-4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endParaRPr lang="en-US" sz="4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= 16 X </a:t>
            </a:r>
            <a:r>
              <a:rPr lang="en-US" sz="4000" dirty="0" smtClean="0">
                <a:solidFill>
                  <a:srgbClr val="FF0000"/>
                </a:solidFill>
              </a:rPr>
              <a:t>-4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endParaRPr lang="en-US" sz="4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= </a:t>
            </a:r>
            <a:r>
              <a:rPr lang="en-US" sz="4000" dirty="0" smtClean="0">
                <a:solidFill>
                  <a:srgbClr val="FF0000"/>
                </a:solidFill>
              </a:rPr>
              <a:t>-64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  <a:endParaRPr lang="en-US" sz="4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80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(-4)</a:t>
            </a:r>
            <a:r>
              <a:rPr lang="en-US" sz="4000" baseline="30000" dirty="0" smtClean="0">
                <a:solidFill>
                  <a:prstClr val="black"/>
                </a:solidFill>
              </a:rPr>
              <a:t>4 </a:t>
            </a:r>
          </a:p>
          <a:p>
            <a:pPr marL="0" lvl="0" indent="0">
              <a:buNone/>
            </a:pPr>
            <a:endParaRPr lang="en-US" sz="4000" baseline="30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= </a:t>
            </a:r>
            <a:r>
              <a:rPr lang="en-US" sz="4000" dirty="0">
                <a:solidFill>
                  <a:srgbClr val="FF0000"/>
                </a:solidFill>
              </a:rPr>
              <a:t>-4</a:t>
            </a:r>
            <a:r>
              <a:rPr lang="en-US" sz="4000" dirty="0">
                <a:solidFill>
                  <a:prstClr val="black"/>
                </a:solidFill>
              </a:rPr>
              <a:t> X </a:t>
            </a:r>
            <a:r>
              <a:rPr lang="en-US" sz="4000" dirty="0">
                <a:solidFill>
                  <a:srgbClr val="FF0000"/>
                </a:solidFill>
              </a:rPr>
              <a:t>-4</a:t>
            </a:r>
            <a:r>
              <a:rPr lang="en-US" sz="4000" dirty="0">
                <a:solidFill>
                  <a:prstClr val="black"/>
                </a:solidFill>
              </a:rPr>
              <a:t> X </a:t>
            </a:r>
            <a:r>
              <a:rPr lang="en-US" sz="4000" dirty="0">
                <a:solidFill>
                  <a:srgbClr val="FF0000"/>
                </a:solidFill>
              </a:rPr>
              <a:t>-4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smtClean="0">
                <a:solidFill>
                  <a:prstClr val="black"/>
                </a:solidFill>
              </a:rPr>
              <a:t>X</a:t>
            </a:r>
            <a:r>
              <a:rPr lang="en-US" sz="4000" dirty="0">
                <a:solidFill>
                  <a:srgbClr val="FF0000"/>
                </a:solidFill>
              </a:rPr>
              <a:t> -4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endParaRPr lang="en-US" sz="4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4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= </a:t>
            </a:r>
            <a:r>
              <a:rPr lang="en-US" sz="4000" dirty="0">
                <a:solidFill>
                  <a:prstClr val="black"/>
                </a:solidFill>
              </a:rPr>
              <a:t>16 </a:t>
            </a:r>
            <a:r>
              <a:rPr lang="en-US" sz="4000" dirty="0" smtClean="0">
                <a:solidFill>
                  <a:prstClr val="black"/>
                </a:solidFill>
              </a:rPr>
              <a:t>X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-4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r>
              <a:rPr lang="en-US" sz="4000" dirty="0" smtClean="0">
                <a:solidFill>
                  <a:prstClr val="black"/>
                </a:solidFill>
              </a:rPr>
              <a:t>X </a:t>
            </a:r>
            <a:r>
              <a:rPr lang="en-US" sz="4000" dirty="0" smtClean="0">
                <a:solidFill>
                  <a:srgbClr val="FF0000"/>
                </a:solidFill>
              </a:rPr>
              <a:t>-4</a:t>
            </a:r>
            <a:r>
              <a:rPr lang="en-US" sz="4000" dirty="0" smtClean="0">
                <a:solidFill>
                  <a:prstClr val="black"/>
                </a:solidFill>
              </a:rPr>
              <a:t> </a:t>
            </a:r>
          </a:p>
          <a:p>
            <a:pPr marL="0" lvl="0" indent="0">
              <a:buNone/>
            </a:pPr>
            <a:endParaRPr lang="en-US" sz="4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= </a:t>
            </a:r>
            <a:r>
              <a:rPr lang="en-US" sz="4000" dirty="0">
                <a:solidFill>
                  <a:srgbClr val="FF0000"/>
                </a:solidFill>
              </a:rPr>
              <a:t>-</a:t>
            </a:r>
            <a:r>
              <a:rPr lang="en-US" sz="4000" dirty="0" smtClean="0">
                <a:solidFill>
                  <a:srgbClr val="FF0000"/>
                </a:solidFill>
              </a:rPr>
              <a:t>64</a:t>
            </a:r>
            <a:r>
              <a:rPr lang="en-US" sz="4000" dirty="0" smtClean="0">
                <a:solidFill>
                  <a:prstClr val="black"/>
                </a:solidFill>
              </a:rPr>
              <a:t> X </a:t>
            </a:r>
            <a:r>
              <a:rPr lang="en-US" sz="4000" dirty="0">
                <a:solidFill>
                  <a:srgbClr val="FF0000"/>
                </a:solidFill>
              </a:rPr>
              <a:t>-4</a:t>
            </a:r>
            <a:r>
              <a:rPr lang="en-US" sz="4000" dirty="0">
                <a:solidFill>
                  <a:prstClr val="black"/>
                </a:solidFill>
              </a:rPr>
              <a:t> </a:t>
            </a:r>
            <a:endParaRPr lang="en-US" sz="4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4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= 256</a:t>
            </a:r>
            <a:endParaRPr lang="en-US" sz="4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5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 / 8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-14 / 8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14 / (-8)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-14 / (-8)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P.53 #10, 14 (distributive property)</a:t>
            </a:r>
          </a:p>
          <a:p>
            <a:endParaRPr lang="en-US" dirty="0"/>
          </a:p>
          <a:p>
            <a:r>
              <a:rPr lang="en-US" dirty="0" smtClean="0"/>
              <a:t>P.54 #18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P.55 #19,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256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#10: 0, -3, 5, -6</a:t>
            </a:r>
          </a:p>
          <a:p>
            <a:endParaRPr lang="en-US" dirty="0" smtClean="0"/>
          </a:p>
          <a:p>
            <a:r>
              <a:rPr lang="en-US" dirty="0" smtClean="0"/>
              <a:t>#14: 25, -28, -28, -3, 9, -90</a:t>
            </a:r>
          </a:p>
          <a:p>
            <a:endParaRPr lang="en-US" dirty="0"/>
          </a:p>
          <a:p>
            <a:r>
              <a:rPr lang="en-US" dirty="0" smtClean="0"/>
              <a:t>#18: -18, -48, -40, 25, 160, -648, 144, -96</a:t>
            </a:r>
          </a:p>
          <a:p>
            <a:endParaRPr lang="en-US" dirty="0"/>
          </a:p>
          <a:p>
            <a:r>
              <a:rPr lang="en-US" dirty="0" smtClean="0"/>
              <a:t>#19: -11, 8, -6, 7</a:t>
            </a:r>
          </a:p>
          <a:p>
            <a:endParaRPr lang="en-US" dirty="0"/>
          </a:p>
          <a:p>
            <a:r>
              <a:rPr lang="en-US" dirty="0" smtClean="0"/>
              <a:t>#20:  -15, -9, 9, 5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1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Chains of Operations with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your BEDMAS</a:t>
            </a:r>
          </a:p>
          <a:p>
            <a:endParaRPr lang="en-US" dirty="0"/>
          </a:p>
          <a:p>
            <a:r>
              <a:rPr lang="en-US" dirty="0" smtClean="0"/>
              <a:t>Write neatly</a:t>
            </a:r>
          </a:p>
          <a:p>
            <a:endParaRPr lang="en-US" dirty="0"/>
          </a:p>
          <a:p>
            <a:r>
              <a:rPr lang="en-US" dirty="0" smtClean="0"/>
              <a:t>HOMEWORK:  P.58 #10-14</a:t>
            </a:r>
          </a:p>
          <a:p>
            <a:endParaRPr lang="en-US" dirty="0"/>
          </a:p>
          <a:p>
            <a:r>
              <a:rPr lang="en-US" dirty="0" smtClean="0"/>
              <a:t>ASSIGNMENT: P. 59 &amp; P.60 (for marks)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8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Students will be able to perform any operation with negative numbers (add, subtract, multiply, divide)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0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for </a:t>
            </a:r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</a:t>
            </a:r>
            <a:r>
              <a:rPr lang="en-US" dirty="0" smtClean="0"/>
              <a:t>on your memory aid (single sided, 8.5”x11”)</a:t>
            </a:r>
          </a:p>
          <a:p>
            <a:pPr lvl="1">
              <a:buFont typeface="Courier New" charset="0"/>
              <a:buChar char="o"/>
            </a:pPr>
            <a:r>
              <a:rPr lang="en-US" dirty="0" smtClean="0"/>
              <a:t>Adding, subtracting, multiplying, dividing integers</a:t>
            </a:r>
          </a:p>
          <a:p>
            <a:pPr lvl="1">
              <a:buFont typeface="Courier New" charset="0"/>
              <a:buChar char="o"/>
            </a:pPr>
            <a:r>
              <a:rPr lang="en-US" dirty="0" smtClean="0"/>
              <a:t>BEDMAS</a:t>
            </a:r>
          </a:p>
          <a:p>
            <a:pPr lvl="1">
              <a:buFont typeface="Courier New" charset="0"/>
              <a:buChar char="o"/>
            </a:pPr>
            <a:r>
              <a:rPr lang="en-US" dirty="0" smtClean="0"/>
              <a:t>Chains of operations example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11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integer?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76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integer is ANY whole number, including negatives.</a:t>
            </a:r>
          </a:p>
          <a:p>
            <a:r>
              <a:rPr lang="en-US" sz="3600" dirty="0" smtClean="0"/>
              <a:t>0, 1, 2, 3,</a:t>
            </a:r>
            <a:r>
              <a:rPr lang="mr-IN" sz="3600" dirty="0" smtClean="0"/>
              <a:t>…</a:t>
            </a:r>
            <a:r>
              <a:rPr lang="en-CA" sz="3600" dirty="0" smtClean="0"/>
              <a:t> are called Natural numbers</a:t>
            </a:r>
          </a:p>
          <a:p>
            <a:r>
              <a:rPr lang="mr-IN" sz="3600" dirty="0" smtClean="0"/>
              <a:t>…</a:t>
            </a:r>
            <a:r>
              <a:rPr lang="en-CA" sz="3600" dirty="0" smtClean="0"/>
              <a:t> -2, -1, 0, 1, 2,</a:t>
            </a:r>
            <a:r>
              <a:rPr lang="mr-IN" sz="3600" dirty="0" smtClean="0"/>
              <a:t>…</a:t>
            </a:r>
            <a:r>
              <a:rPr lang="en-CA" sz="3600" dirty="0" smtClean="0"/>
              <a:t> are called Integer numbers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127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76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number line may help us understand integer numbers.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9133"/>
          <a:stretch/>
        </p:blipFill>
        <p:spPr>
          <a:xfrm>
            <a:off x="191386" y="3336966"/>
            <a:ext cx="11773463" cy="21731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3"/>
          <a:stretch/>
        </p:blipFill>
        <p:spPr>
          <a:xfrm>
            <a:off x="2353659" y="4761021"/>
            <a:ext cx="7366372" cy="291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0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767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P.43-44 #12-15</a:t>
            </a:r>
          </a:p>
          <a:p>
            <a:endParaRPr lang="en-US" sz="3600" dirty="0"/>
          </a:p>
          <a:p>
            <a:r>
              <a:rPr lang="en-US" sz="3600" dirty="0" smtClean="0"/>
              <a:t>For #15, the format is:    (year of birth, year of death)</a:t>
            </a:r>
          </a:p>
          <a:p>
            <a:endParaRPr lang="en-US" sz="3600" dirty="0"/>
          </a:p>
          <a:p>
            <a:r>
              <a:rPr lang="en-US" sz="3600" dirty="0" smtClean="0"/>
              <a:t>Example for Jesus:           (1, 33)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28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#15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A) Vercingetorix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Augustus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C) Cleopatra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D) Augustus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2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+ Subtracting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12 + (-3) =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8 + (-12) =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-7 + 4 =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-3 + 5 =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61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+ Subtracting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12 - (-3) =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8 - (-12) =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-7 - 4 =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-3 - 5 =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36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P.47 #6</a:t>
            </a:r>
          </a:p>
          <a:p>
            <a:endParaRPr lang="en-US" dirty="0"/>
          </a:p>
          <a:p>
            <a:r>
              <a:rPr lang="en-US" dirty="0" smtClean="0"/>
              <a:t>P.48 #14-16  (B.C. is like a negative year)</a:t>
            </a:r>
          </a:p>
          <a:p>
            <a:endParaRPr lang="en-US" dirty="0"/>
          </a:p>
          <a:p>
            <a:r>
              <a:rPr lang="en-US" dirty="0" smtClean="0"/>
              <a:t>P.50 # 29-33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474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536</Words>
  <Application>Microsoft Macintosh PowerPoint</Application>
  <PresentationFormat>Widescreen</PresentationFormat>
  <Paragraphs>149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Calibri Light</vt:lpstr>
      <vt:lpstr>Courier New</vt:lpstr>
      <vt:lpstr>Mangal</vt:lpstr>
      <vt:lpstr>Arial</vt:lpstr>
      <vt:lpstr>Office Theme</vt:lpstr>
      <vt:lpstr>Integer Numbers</vt:lpstr>
      <vt:lpstr>Success Criteria</vt:lpstr>
      <vt:lpstr>What is an integer?</vt:lpstr>
      <vt:lpstr>Number line</vt:lpstr>
      <vt:lpstr>Homework</vt:lpstr>
      <vt:lpstr>Answers</vt:lpstr>
      <vt:lpstr>Adding + Subtracting Integers</vt:lpstr>
      <vt:lpstr>Adding + Subtracting Integers</vt:lpstr>
      <vt:lpstr>Homework</vt:lpstr>
      <vt:lpstr>Homework Answers</vt:lpstr>
      <vt:lpstr>Homework Answers</vt:lpstr>
      <vt:lpstr>Multiplication of Integers</vt:lpstr>
      <vt:lpstr>Exponents</vt:lpstr>
      <vt:lpstr>Exponents</vt:lpstr>
      <vt:lpstr>Exponents</vt:lpstr>
      <vt:lpstr>Division of Integers</vt:lpstr>
      <vt:lpstr>Homework</vt:lpstr>
      <vt:lpstr>Homework Answers</vt:lpstr>
      <vt:lpstr>Chains of Operations with Integers</vt:lpstr>
      <vt:lpstr>Review for test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Decimal Numbers</dc:title>
  <dc:creator>Harley Nadler</dc:creator>
  <cp:lastModifiedBy>Harley Nadler</cp:lastModifiedBy>
  <cp:revision>22</cp:revision>
  <dcterms:created xsi:type="dcterms:W3CDTF">2017-10-08T23:13:41Z</dcterms:created>
  <dcterms:modified xsi:type="dcterms:W3CDTF">2017-10-26T12:19:20Z</dcterms:modified>
</cp:coreProperties>
</file>