
<file path=[Content_Types].xml><?xml version="1.0" encoding="utf-8"?>
<Types xmlns="http://schemas.openxmlformats.org/package/2006/content-types">
  <Default Extension="xml" ContentType="application/xml"/>
  <Default Extension="tif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00" r:id="rId3"/>
    <p:sldId id="304" r:id="rId4"/>
    <p:sldId id="348" r:id="rId5"/>
    <p:sldId id="349" r:id="rId6"/>
    <p:sldId id="351" r:id="rId7"/>
    <p:sldId id="352" r:id="rId8"/>
    <p:sldId id="353" r:id="rId9"/>
    <p:sldId id="354" r:id="rId10"/>
    <p:sldId id="355" r:id="rId11"/>
    <p:sldId id="357" r:id="rId12"/>
    <p:sldId id="359" r:id="rId13"/>
    <p:sldId id="358" r:id="rId14"/>
    <p:sldId id="356" r:id="rId15"/>
    <p:sldId id="361" r:id="rId16"/>
    <p:sldId id="360" r:id="rId17"/>
    <p:sldId id="362" r:id="rId18"/>
    <p:sldId id="363" r:id="rId19"/>
    <p:sldId id="364" r:id="rId20"/>
    <p:sldId id="365" r:id="rId21"/>
    <p:sldId id="367" r:id="rId22"/>
    <p:sldId id="366" r:id="rId23"/>
    <p:sldId id="368" r:id="rId24"/>
    <p:sldId id="3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6"/>
    <p:restoredTop sz="94721"/>
  </p:normalViewPr>
  <p:slideViewPr>
    <p:cSldViewPr snapToGrid="0" snapToObjects="1">
      <p:cViewPr>
        <p:scale>
          <a:sx n="91" d="100"/>
          <a:sy n="91" d="100"/>
        </p:scale>
        <p:origin x="8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5E964-D9AA-B54D-BA77-CBA9CEF14396}" type="datetimeFigureOut">
              <a:rPr lang="en-US" smtClean="0"/>
              <a:t>1/30/18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A4F6B-2D2A-374D-B475-5D86349A5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6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8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4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8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5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1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2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2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4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97E66-DFBC-5041-B10E-AB844DA07517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8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97E66-DFBC-5041-B10E-AB844DA07517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ECD91-8A2B-FB46-8814-3B517684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Sustaining Processes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4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Nucleus</a:t>
            </a:r>
            <a:r>
              <a:rPr lang="en-US" dirty="0" smtClean="0"/>
              <a:t> (p.282-283)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14368" cy="4351338"/>
          </a:xfrm>
        </p:spPr>
        <p:txBody>
          <a:bodyPr/>
          <a:lstStyle/>
          <a:p>
            <a:r>
              <a:rPr lang="en-US" dirty="0" smtClean="0"/>
              <a:t>Contains </a:t>
            </a:r>
            <a:r>
              <a:rPr lang="en-US" dirty="0"/>
              <a:t>genes (DNA) and directs all activities in the cell. Like a </a:t>
            </a:r>
            <a:r>
              <a:rPr lang="en-US" dirty="0">
                <a:solidFill>
                  <a:srgbClr val="00B050"/>
                </a:solidFill>
              </a:rPr>
              <a:t>city hall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0181"/>
          <a:stretch/>
        </p:blipFill>
        <p:spPr>
          <a:xfrm>
            <a:off x="4866969" y="1489586"/>
            <a:ext cx="7318688" cy="53684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15599" y="2595717"/>
            <a:ext cx="1548581" cy="2595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52617" y="191728"/>
            <a:ext cx="1548581" cy="2595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446857" y="566227"/>
            <a:ext cx="1548581" cy="2595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77732" y="6176964"/>
            <a:ext cx="2623466" cy="681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60160" y="2166936"/>
            <a:ext cx="328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Nucleus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375226" y="2480731"/>
            <a:ext cx="1570187" cy="937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938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Vacuoles (p.282-283)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476" y="1825625"/>
            <a:ext cx="3114368" cy="4351338"/>
          </a:xfrm>
        </p:spPr>
        <p:txBody>
          <a:bodyPr/>
          <a:lstStyle/>
          <a:p>
            <a:r>
              <a:rPr lang="en-US" dirty="0" smtClean="0"/>
              <a:t>Stores nutrients/waste. Like a </a:t>
            </a:r>
            <a:r>
              <a:rPr lang="en-US" dirty="0" smtClean="0">
                <a:solidFill>
                  <a:srgbClr val="00B050"/>
                </a:solidFill>
              </a:rPr>
              <a:t>water tower/city dump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817"/>
          <a:stretch/>
        </p:blipFill>
        <p:spPr>
          <a:xfrm>
            <a:off x="3598606" y="1946787"/>
            <a:ext cx="8467129" cy="4793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46090" y="2684207"/>
            <a:ext cx="1356852" cy="2580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17277" y="1825625"/>
            <a:ext cx="1356852" cy="3056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56611" y="3403178"/>
            <a:ext cx="328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Vacuole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709651" y="2905431"/>
            <a:ext cx="184354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14566" y="2904754"/>
            <a:ext cx="0" cy="58385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5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Vacuoles</a:t>
            </a:r>
            <a:r>
              <a:rPr lang="en-US" dirty="0" smtClean="0"/>
              <a:t> (p.282-283)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14368" cy="4351338"/>
          </a:xfrm>
        </p:spPr>
        <p:txBody>
          <a:bodyPr/>
          <a:lstStyle/>
          <a:p>
            <a:r>
              <a:rPr lang="en-US" dirty="0"/>
              <a:t>Stores nutrients/waste. Like a </a:t>
            </a:r>
            <a:r>
              <a:rPr lang="en-US" dirty="0">
                <a:solidFill>
                  <a:srgbClr val="00B050"/>
                </a:solidFill>
              </a:rPr>
              <a:t>water tower/city dump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0181"/>
          <a:stretch/>
        </p:blipFill>
        <p:spPr>
          <a:xfrm>
            <a:off x="4866969" y="1489586"/>
            <a:ext cx="7318688" cy="53684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15599" y="2595717"/>
            <a:ext cx="1548581" cy="2595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52617" y="138155"/>
            <a:ext cx="1548581" cy="2595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446857" y="566227"/>
            <a:ext cx="1548581" cy="2595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77732" y="6176964"/>
            <a:ext cx="2623466" cy="681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515599" y="3978960"/>
            <a:ext cx="328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Vacuole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9446857" y="3481246"/>
            <a:ext cx="1570187" cy="937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1018932" y="3476549"/>
            <a:ext cx="0" cy="58385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510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Endoplasmic Reticulum (p.282-283)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476" y="1825625"/>
            <a:ext cx="3114368" cy="4351338"/>
          </a:xfrm>
        </p:spPr>
        <p:txBody>
          <a:bodyPr/>
          <a:lstStyle/>
          <a:p>
            <a:r>
              <a:rPr lang="en-US" dirty="0" smtClean="0"/>
              <a:t>Allows substances to move in the cell. Like a </a:t>
            </a:r>
            <a:r>
              <a:rPr lang="en-US" dirty="0" smtClean="0">
                <a:solidFill>
                  <a:srgbClr val="00B050"/>
                </a:solidFill>
              </a:rPr>
              <a:t>highway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817"/>
          <a:stretch/>
        </p:blipFill>
        <p:spPr>
          <a:xfrm>
            <a:off x="3598606" y="1946787"/>
            <a:ext cx="8467129" cy="4793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46090" y="2684207"/>
            <a:ext cx="1356852" cy="2580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17277" y="1825625"/>
            <a:ext cx="1356852" cy="3056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857912" y="3792086"/>
            <a:ext cx="328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ER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014364" y="4115252"/>
            <a:ext cx="184354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07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Endoplasmic Reticulum</a:t>
            </a:r>
            <a:r>
              <a:rPr lang="en-US" dirty="0" smtClean="0"/>
              <a:t> (p.282-283)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14368" cy="4351338"/>
          </a:xfrm>
        </p:spPr>
        <p:txBody>
          <a:bodyPr/>
          <a:lstStyle/>
          <a:p>
            <a:r>
              <a:rPr lang="en-US" dirty="0" smtClean="0"/>
              <a:t>Allows </a:t>
            </a:r>
            <a:r>
              <a:rPr lang="en-US" dirty="0"/>
              <a:t>substances to move in the cell. Like a </a:t>
            </a:r>
            <a:r>
              <a:rPr lang="en-US" dirty="0">
                <a:solidFill>
                  <a:srgbClr val="00B050"/>
                </a:solidFill>
              </a:rPr>
              <a:t>highway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0181"/>
          <a:stretch/>
        </p:blipFill>
        <p:spPr>
          <a:xfrm>
            <a:off x="4866969" y="1489586"/>
            <a:ext cx="7318688" cy="53684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15599" y="2595717"/>
            <a:ext cx="1548581" cy="2595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52617" y="1489585"/>
            <a:ext cx="1548581" cy="1244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446857" y="566227"/>
            <a:ext cx="1548581" cy="2595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77732" y="6176964"/>
            <a:ext cx="2623466" cy="681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82462" y="6110529"/>
            <a:ext cx="328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ER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512148" y="4102613"/>
            <a:ext cx="0" cy="211655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179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Mitochondria (p.282-283)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476" y="1825625"/>
            <a:ext cx="3114368" cy="4351338"/>
          </a:xfrm>
        </p:spPr>
        <p:txBody>
          <a:bodyPr/>
          <a:lstStyle/>
          <a:p>
            <a:r>
              <a:rPr lang="en-US" dirty="0" smtClean="0"/>
              <a:t>Absorbs nutrients to produce energy. Like a </a:t>
            </a:r>
            <a:r>
              <a:rPr lang="en-US" dirty="0" smtClean="0">
                <a:solidFill>
                  <a:srgbClr val="00B050"/>
                </a:solidFill>
              </a:rPr>
              <a:t>power plant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817"/>
          <a:stretch/>
        </p:blipFill>
        <p:spPr>
          <a:xfrm>
            <a:off x="3598606" y="1946787"/>
            <a:ext cx="8467129" cy="4793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46090" y="2684207"/>
            <a:ext cx="1356852" cy="2580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17277" y="1825625"/>
            <a:ext cx="1356852" cy="3056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14052" y="3904627"/>
            <a:ext cx="328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Mitochondria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470499" y="4241861"/>
            <a:ext cx="184354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82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 (p.282-283)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14368" cy="4351338"/>
          </a:xfrm>
        </p:spPr>
        <p:txBody>
          <a:bodyPr/>
          <a:lstStyle/>
          <a:p>
            <a:r>
              <a:rPr lang="en-US" dirty="0" smtClean="0"/>
              <a:t>Absorbs </a:t>
            </a:r>
            <a:r>
              <a:rPr lang="en-US" dirty="0"/>
              <a:t>nutrients to produce energy. Like a </a:t>
            </a:r>
            <a:r>
              <a:rPr lang="en-US" dirty="0" smtClean="0">
                <a:solidFill>
                  <a:srgbClr val="00B050"/>
                </a:solidFill>
              </a:rPr>
              <a:t>power plant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0181"/>
          <a:stretch/>
        </p:blipFill>
        <p:spPr>
          <a:xfrm>
            <a:off x="4866969" y="1489586"/>
            <a:ext cx="7318688" cy="53684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15599" y="2595717"/>
            <a:ext cx="1548581" cy="2595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52617" y="1489585"/>
            <a:ext cx="1548581" cy="12442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446857" y="566227"/>
            <a:ext cx="1548581" cy="2595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77732" y="6176964"/>
            <a:ext cx="2623466" cy="681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1393126" y="4632363"/>
            <a:ext cx="16945" cy="97348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452347" y="5605847"/>
            <a:ext cx="328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Mitochondria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9549578" y="4635366"/>
            <a:ext cx="184354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955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Cell Wall (p.282-283)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476" y="1825625"/>
            <a:ext cx="3114368" cy="4351338"/>
          </a:xfrm>
        </p:spPr>
        <p:txBody>
          <a:bodyPr/>
          <a:lstStyle/>
          <a:p>
            <a:r>
              <a:rPr lang="en-US" dirty="0" smtClean="0"/>
              <a:t>Thick, rigid, </a:t>
            </a:r>
            <a:r>
              <a:rPr lang="en-US" dirty="0" smtClean="0">
                <a:solidFill>
                  <a:srgbClr val="00B050"/>
                </a:solidFill>
              </a:rPr>
              <a:t>wall</a:t>
            </a:r>
            <a:r>
              <a:rPr lang="en-US" dirty="0" smtClean="0"/>
              <a:t> outside the cell membrane. Made of cellulose.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817"/>
          <a:stretch/>
        </p:blipFill>
        <p:spPr>
          <a:xfrm>
            <a:off x="3598606" y="1946787"/>
            <a:ext cx="8467129" cy="4793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46090" y="2684207"/>
            <a:ext cx="1356852" cy="2580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17277" y="1825625"/>
            <a:ext cx="1356852" cy="3056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70919" y="4953972"/>
            <a:ext cx="328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Cell Wall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056566" y="4516240"/>
            <a:ext cx="184354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0886046" y="4516241"/>
            <a:ext cx="0" cy="48663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198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Chloroplasts (p.282-283)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476" y="1825625"/>
            <a:ext cx="3114368" cy="4351338"/>
          </a:xfrm>
        </p:spPr>
        <p:txBody>
          <a:bodyPr/>
          <a:lstStyle/>
          <a:p>
            <a:r>
              <a:rPr lang="en-US" dirty="0" smtClean="0"/>
              <a:t>Where photosynthesis takes place. Contains chlorophyll. Like a </a:t>
            </a:r>
            <a:r>
              <a:rPr lang="en-US" dirty="0" smtClean="0">
                <a:solidFill>
                  <a:srgbClr val="00B050"/>
                </a:solidFill>
              </a:rPr>
              <a:t>recycling center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817"/>
          <a:stretch/>
        </p:blipFill>
        <p:spPr>
          <a:xfrm>
            <a:off x="3598606" y="1946787"/>
            <a:ext cx="8467129" cy="4793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46090" y="2684207"/>
            <a:ext cx="1356852" cy="2580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17277" y="1825625"/>
            <a:ext cx="1356852" cy="3056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95497" y="4928325"/>
            <a:ext cx="328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Chloroplast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4424516" y="3713871"/>
            <a:ext cx="1576411" cy="748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24516" y="3721358"/>
            <a:ext cx="14068" cy="136455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376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food, water, and oxygen?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cells need food (nutrients), water, and oxygen to carry out their basic functions.</a:t>
            </a:r>
          </a:p>
          <a:p>
            <a:endParaRPr lang="en-US" dirty="0"/>
          </a:p>
          <a:p>
            <a:r>
              <a:rPr lang="en-US" dirty="0" smtClean="0"/>
              <a:t>Things go into the cell (inputs)</a:t>
            </a:r>
          </a:p>
          <a:p>
            <a:pPr lvl="1"/>
            <a:r>
              <a:rPr lang="en-US" dirty="0" smtClean="0"/>
              <a:t>Nutrients, water, and oxygen.</a:t>
            </a:r>
          </a:p>
          <a:p>
            <a:pPr lvl="1"/>
            <a:r>
              <a:rPr lang="en-US" dirty="0" smtClean="0"/>
              <a:t>Nutrients go into the mitochondria to release energy.</a:t>
            </a:r>
          </a:p>
          <a:p>
            <a:pPr lvl="1"/>
            <a:r>
              <a:rPr lang="en-US" dirty="0" smtClean="0"/>
              <a:t>Nutrients are also used to grow and repair the cell.</a:t>
            </a:r>
          </a:p>
          <a:p>
            <a:pPr lvl="1"/>
            <a:endParaRPr lang="en-US" dirty="0"/>
          </a:p>
          <a:p>
            <a:r>
              <a:rPr lang="en-US" dirty="0" smtClean="0"/>
              <a:t>Things go out of the cell (outputs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Whatever the cell cannot use (waste)</a:t>
            </a:r>
          </a:p>
          <a:p>
            <a:pPr lvl="1"/>
            <a:r>
              <a:rPr lang="en-US" dirty="0" smtClean="0"/>
              <a:t>Water, CO</a:t>
            </a:r>
            <a:r>
              <a:rPr lang="en-US" baseline="-25000" dirty="0" smtClean="0"/>
              <a:t>2</a:t>
            </a:r>
            <a:r>
              <a:rPr lang="en-US" dirty="0" smtClean="0"/>
              <a:t>, Waste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7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become familiar with reproductive processes in plants (</a:t>
            </a:r>
            <a:r>
              <a:rPr lang="en-US" dirty="0" smtClean="0">
                <a:solidFill>
                  <a:srgbClr val="FF0000"/>
                </a:solidFill>
              </a:rPr>
              <a:t>asexual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sexual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Students will be able to explain the purpose of </a:t>
            </a:r>
            <a:r>
              <a:rPr lang="en-US" dirty="0" smtClean="0">
                <a:solidFill>
                  <a:srgbClr val="FF0000"/>
                </a:solidFill>
              </a:rPr>
              <a:t>seeds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fruits</a:t>
            </a:r>
          </a:p>
          <a:p>
            <a:endParaRPr lang="en-US" dirty="0"/>
          </a:p>
          <a:p>
            <a:r>
              <a:rPr lang="en-US" dirty="0" smtClean="0"/>
              <a:t>Students will associate the structures of the flower with their respective functions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(p.286)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Particles</a:t>
            </a:r>
            <a:r>
              <a:rPr lang="en-US" dirty="0" smtClean="0"/>
              <a:t> move from an area of high concentration to low concentration.</a:t>
            </a:r>
          </a:p>
          <a:p>
            <a:endParaRPr lang="en-US" dirty="0"/>
          </a:p>
          <a:p>
            <a:r>
              <a:rPr lang="en-US" dirty="0" smtClean="0"/>
              <a:t>How does this apply                                                                                           to nutrients/waste                                                                                             in the cell?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972" y="2480213"/>
            <a:ext cx="6350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06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(p.286)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Particles</a:t>
            </a:r>
            <a:r>
              <a:rPr lang="en-US" dirty="0" smtClean="0"/>
              <a:t> move from an area of high concentration to low concentration.</a:t>
            </a:r>
          </a:p>
          <a:p>
            <a:endParaRPr lang="en-US" dirty="0"/>
          </a:p>
          <a:p>
            <a:r>
              <a:rPr lang="en-US" dirty="0" smtClean="0"/>
              <a:t>How does this apply                                                                                           to nutrients/waste                                                                                             in the cell?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593" y="3404381"/>
            <a:ext cx="7076963" cy="30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71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 (p.286-287)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Water</a:t>
            </a:r>
            <a:r>
              <a:rPr lang="en-US" dirty="0" smtClean="0"/>
              <a:t> moves to equalize concentration.</a:t>
            </a:r>
          </a:p>
          <a:p>
            <a:endParaRPr lang="en-US" dirty="0"/>
          </a:p>
          <a:p>
            <a:r>
              <a:rPr lang="en-US" dirty="0" smtClean="0"/>
              <a:t>How does this apply                                                                                           to nutrients/waste                                                                                             in the cell?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85" y="2802660"/>
            <a:ext cx="7440050" cy="396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34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939" y="1586327"/>
            <a:ext cx="8832166" cy="51520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3206" y="3981157"/>
            <a:ext cx="2757268" cy="68931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35834" y="4949484"/>
            <a:ext cx="2912012" cy="689317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35834" y="5940365"/>
            <a:ext cx="2912012" cy="689317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55988" y="4360985"/>
            <a:ext cx="2912012" cy="1055077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04517" y="5753865"/>
            <a:ext cx="2269588" cy="607253"/>
          </a:xfrm>
          <a:prstGeom prst="rect">
            <a:avLst/>
          </a:prstGeom>
          <a:solidFill>
            <a:srgbClr val="7030A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9633" y="6176963"/>
            <a:ext cx="194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(Chloroplasts)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45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324" b="12204"/>
          <a:stretch/>
        </p:blipFill>
        <p:spPr>
          <a:xfrm>
            <a:off x="2041445" y="1494209"/>
            <a:ext cx="8109109" cy="50141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09211" y="5819061"/>
            <a:ext cx="2027049" cy="68931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54906" y="1480966"/>
            <a:ext cx="1495648" cy="1726468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54906" y="3656634"/>
            <a:ext cx="1495648" cy="1250592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41444" y="1927275"/>
            <a:ext cx="2355295" cy="1505242"/>
          </a:xfrm>
          <a:prstGeom prst="rect">
            <a:avLst/>
          </a:prstGeom>
          <a:solidFill>
            <a:srgbClr val="00B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27151" y="5763206"/>
            <a:ext cx="2269588" cy="745172"/>
          </a:xfrm>
          <a:prstGeom prst="rect">
            <a:avLst/>
          </a:prstGeom>
          <a:solidFill>
            <a:srgbClr val="7030A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2304" y="5634395"/>
            <a:ext cx="194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(Mitochondria)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6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living things are made of cells</a:t>
            </a:r>
          </a:p>
          <a:p>
            <a:r>
              <a:rPr lang="en-US" dirty="0" smtClean="0"/>
              <a:t>Cells are microscopic and each one looks slightly different</a:t>
            </a:r>
          </a:p>
          <a:p>
            <a:r>
              <a:rPr lang="en-US" dirty="0" smtClean="0"/>
              <a:t>Different cells have different functions (heart, brain, skin, blood, etc.)</a:t>
            </a:r>
          </a:p>
          <a:p>
            <a:r>
              <a:rPr lang="en-US" dirty="0" smtClean="0"/>
              <a:t>All cells have certain structures and functions that are the same.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and Animal Cells (p.282-283)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parts of the cell are called organelles.</a:t>
            </a:r>
          </a:p>
          <a:p>
            <a:r>
              <a:rPr lang="en-US" dirty="0" smtClean="0"/>
              <a:t>We can think of organelles like the </a:t>
            </a:r>
            <a:r>
              <a:rPr lang="en-US" dirty="0" smtClean="0">
                <a:solidFill>
                  <a:srgbClr val="00B050"/>
                </a:solidFill>
              </a:rPr>
              <a:t>different parts of a city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are 8 types of organelles but only plant cells have a cell wall and chloroplasts.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704" y="3688971"/>
            <a:ext cx="4422219" cy="3611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195" y="3688971"/>
            <a:ext cx="5448049" cy="34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3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 (p.282</a:t>
            </a:r>
            <a:r>
              <a:rPr lang="en-US" dirty="0"/>
              <a:t>-283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14368" cy="4351338"/>
          </a:xfrm>
        </p:spPr>
        <p:txBody>
          <a:bodyPr/>
          <a:lstStyle/>
          <a:p>
            <a:r>
              <a:rPr lang="en-US" dirty="0" smtClean="0"/>
              <a:t>Protects the cell, controls what goes in and out, like a</a:t>
            </a:r>
            <a:r>
              <a:rPr lang="en-US" dirty="0" smtClean="0">
                <a:solidFill>
                  <a:srgbClr val="00B050"/>
                </a:solidFill>
              </a:rPr>
              <a:t> border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Selective permeability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817"/>
          <a:stretch/>
        </p:blipFill>
        <p:spPr>
          <a:xfrm>
            <a:off x="3598606" y="1946787"/>
            <a:ext cx="8467129" cy="4793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46090" y="2684207"/>
            <a:ext cx="1356852" cy="2580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17277" y="1825625"/>
            <a:ext cx="1356852" cy="3056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78294" y="4558550"/>
            <a:ext cx="328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Cell membrane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102942" y="4881716"/>
            <a:ext cx="206477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2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 (p.282</a:t>
            </a:r>
            <a:r>
              <a:rPr lang="en-US" dirty="0"/>
              <a:t>-283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14368" cy="4351338"/>
          </a:xfrm>
        </p:spPr>
        <p:txBody>
          <a:bodyPr/>
          <a:lstStyle/>
          <a:p>
            <a:r>
              <a:rPr lang="en-US" dirty="0" smtClean="0"/>
              <a:t>Protects the cell, controls what goes in and out, like a </a:t>
            </a:r>
            <a:r>
              <a:rPr lang="en-US" dirty="0" smtClean="0">
                <a:solidFill>
                  <a:srgbClr val="00B050"/>
                </a:solidFill>
              </a:rPr>
              <a:t>border</a:t>
            </a:r>
            <a:r>
              <a:rPr lang="en-US" dirty="0" smtClean="0"/>
              <a:t>.</a:t>
            </a:r>
          </a:p>
          <a:p>
            <a:r>
              <a:rPr lang="en-US" dirty="0"/>
              <a:t>Selective permeability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0181"/>
          <a:stretch/>
        </p:blipFill>
        <p:spPr>
          <a:xfrm>
            <a:off x="4866969" y="1489586"/>
            <a:ext cx="7318688" cy="53684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15599" y="2595717"/>
            <a:ext cx="1548581" cy="2595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52617" y="191728"/>
            <a:ext cx="1548581" cy="2595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446857" y="566227"/>
            <a:ext cx="1548581" cy="2595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77732" y="6176964"/>
            <a:ext cx="2623466" cy="681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41211" y="1073155"/>
            <a:ext cx="328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Cell membrane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388940" y="1705436"/>
            <a:ext cx="206477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97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Cytoplasm (p.282</a:t>
            </a:r>
            <a:r>
              <a:rPr lang="en-US" dirty="0"/>
              <a:t>-283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208" y="1825625"/>
            <a:ext cx="3114368" cy="4351338"/>
          </a:xfrm>
        </p:spPr>
        <p:txBody>
          <a:bodyPr/>
          <a:lstStyle/>
          <a:p>
            <a:r>
              <a:rPr lang="en-US" dirty="0" smtClean="0"/>
              <a:t>Allows nutrients to be circulated and holds organelles in place, like a city’s </a:t>
            </a:r>
            <a:r>
              <a:rPr lang="en-US" dirty="0" smtClean="0">
                <a:solidFill>
                  <a:srgbClr val="00B050"/>
                </a:solidFill>
              </a:rPr>
              <a:t>foundation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817"/>
          <a:stretch/>
        </p:blipFill>
        <p:spPr>
          <a:xfrm>
            <a:off x="3598606" y="1946787"/>
            <a:ext cx="8467129" cy="4793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46090" y="2684207"/>
            <a:ext cx="1356852" cy="2580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17277" y="1825625"/>
            <a:ext cx="1356852" cy="3056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53481" y="4516253"/>
            <a:ext cx="328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Cytoplasm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746090" y="3996812"/>
            <a:ext cx="206477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6" idx="1"/>
          </p:cNvCxnSpPr>
          <p:nvPr/>
        </p:nvCxnSpPr>
        <p:spPr>
          <a:xfrm flipV="1">
            <a:off x="3746090" y="3974691"/>
            <a:ext cx="0" cy="58385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630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Cytoplasm (p.282-283)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14368" cy="4351338"/>
          </a:xfrm>
        </p:spPr>
        <p:txBody>
          <a:bodyPr/>
          <a:lstStyle/>
          <a:p>
            <a:r>
              <a:rPr lang="en-US" dirty="0" smtClean="0"/>
              <a:t>Allows </a:t>
            </a:r>
            <a:r>
              <a:rPr lang="en-US" dirty="0"/>
              <a:t>nutrients to be circulated and holds organelles in place, like a city’s </a:t>
            </a:r>
            <a:r>
              <a:rPr lang="en-US" dirty="0">
                <a:solidFill>
                  <a:srgbClr val="00B050"/>
                </a:solidFill>
              </a:rPr>
              <a:t>foundation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0181"/>
          <a:stretch/>
        </p:blipFill>
        <p:spPr>
          <a:xfrm>
            <a:off x="4866969" y="1489586"/>
            <a:ext cx="7318688" cy="53684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15599" y="2595717"/>
            <a:ext cx="1548581" cy="2595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52617" y="191728"/>
            <a:ext cx="1548581" cy="2595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446857" y="566227"/>
            <a:ext cx="1548581" cy="2595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77732" y="6176964"/>
            <a:ext cx="2623466" cy="681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18807" y="2593340"/>
            <a:ext cx="328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Cytoplasm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9918807" y="4218038"/>
            <a:ext cx="1570187" cy="937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490798" y="3318836"/>
            <a:ext cx="27692" cy="89920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66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 (p.282</a:t>
            </a:r>
            <a:r>
              <a:rPr lang="en-US" dirty="0"/>
              <a:t>-283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476" y="1825625"/>
            <a:ext cx="3114368" cy="4351338"/>
          </a:xfrm>
        </p:spPr>
        <p:txBody>
          <a:bodyPr/>
          <a:lstStyle/>
          <a:p>
            <a:r>
              <a:rPr lang="en-US" dirty="0" smtClean="0"/>
              <a:t>Contains genes (DNA) and directs all activities in the cell. Like a </a:t>
            </a:r>
            <a:r>
              <a:rPr lang="en-US" dirty="0" smtClean="0">
                <a:solidFill>
                  <a:srgbClr val="00B050"/>
                </a:solidFill>
              </a:rPr>
              <a:t>city hall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817"/>
          <a:stretch/>
        </p:blipFill>
        <p:spPr>
          <a:xfrm>
            <a:off x="3598606" y="1946787"/>
            <a:ext cx="8467129" cy="4793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46090" y="2684207"/>
            <a:ext cx="1356852" cy="25809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17277" y="1825625"/>
            <a:ext cx="1356852" cy="3056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46773" y="3489293"/>
            <a:ext cx="328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Nucleus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9384890" y="2890683"/>
            <a:ext cx="184354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1228438" y="2890683"/>
            <a:ext cx="0" cy="583859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3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49102</TotalTime>
  <Words>578</Words>
  <Application>Microsoft Macintosh PowerPoint</Application>
  <PresentationFormat>Widescreen</PresentationFormat>
  <Paragraphs>88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Calibri Light</vt:lpstr>
      <vt:lpstr>Arial</vt:lpstr>
      <vt:lpstr>Office Theme</vt:lpstr>
      <vt:lpstr>Life Sustaining Processes</vt:lpstr>
      <vt:lpstr>Success Criteria</vt:lpstr>
      <vt:lpstr>The Cell</vt:lpstr>
      <vt:lpstr>Plant and Animal Cells (p.282-283)</vt:lpstr>
      <vt:lpstr>Cell membrane (p.282-283)</vt:lpstr>
      <vt:lpstr>Cell membrane (p.282-283)</vt:lpstr>
      <vt:lpstr>Cytoplasm (p.282-283)</vt:lpstr>
      <vt:lpstr>Cytoplasm (p.282-283)</vt:lpstr>
      <vt:lpstr>Nucleus (p.282-283)</vt:lpstr>
      <vt:lpstr>Nucleus (p.282-283)</vt:lpstr>
      <vt:lpstr> Vacuoles (p.282-283)</vt:lpstr>
      <vt:lpstr>Vacuoles (p.282-283)</vt:lpstr>
      <vt:lpstr> Endoplasmic Reticulum (p.282-283)</vt:lpstr>
      <vt:lpstr>Endoplasmic Reticulum (p.282-283)</vt:lpstr>
      <vt:lpstr> Mitochondria (p.282-283)</vt:lpstr>
      <vt:lpstr>Mitochondria (p.282-283)</vt:lpstr>
      <vt:lpstr> Cell Wall (p.282-283)</vt:lpstr>
      <vt:lpstr> Chloroplasts (p.282-283)</vt:lpstr>
      <vt:lpstr>Why do we need food, water, and oxygen?</vt:lpstr>
      <vt:lpstr>Diffusion (p.286)</vt:lpstr>
      <vt:lpstr>Diffusion (p.286)</vt:lpstr>
      <vt:lpstr>Osmosis (p.286-287)</vt:lpstr>
      <vt:lpstr>Photosynthesis</vt:lpstr>
      <vt:lpstr>Cellular Respiration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</dc:title>
  <dc:creator>Harley Nadler</dc:creator>
  <cp:lastModifiedBy>Harley Nadler</cp:lastModifiedBy>
  <cp:revision>80</cp:revision>
  <cp:lastPrinted>2017-11-06T14:03:19Z</cp:lastPrinted>
  <dcterms:created xsi:type="dcterms:W3CDTF">2017-09-29T13:06:54Z</dcterms:created>
  <dcterms:modified xsi:type="dcterms:W3CDTF">2018-01-31T03:24:18Z</dcterms:modified>
</cp:coreProperties>
</file>