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82" r:id="rId12"/>
    <p:sldId id="269" r:id="rId13"/>
    <p:sldId id="270" r:id="rId14"/>
    <p:sldId id="271" r:id="rId15"/>
    <p:sldId id="272" r:id="rId16"/>
    <p:sldId id="283" r:id="rId17"/>
    <p:sldId id="274" r:id="rId18"/>
    <p:sldId id="273" r:id="rId19"/>
    <p:sldId id="275" r:id="rId20"/>
    <p:sldId id="276" r:id="rId21"/>
    <p:sldId id="284" r:id="rId22"/>
    <p:sldId id="277" r:id="rId23"/>
    <p:sldId id="278" r:id="rId24"/>
    <p:sldId id="285" r:id="rId25"/>
    <p:sldId id="279" r:id="rId26"/>
    <p:sldId id="280" r:id="rId27"/>
    <p:sldId id="281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C645-73B5-FD43-AA6D-136350034987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538B-6E8C-C94E-B93D-37529D00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Lines and Angles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p.115-143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31" y="4144757"/>
            <a:ext cx="6662737" cy="27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Measuring an angle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731" y="1887511"/>
            <a:ext cx="6586537" cy="3398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56" y="5483198"/>
            <a:ext cx="7798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/>
              <a:t>Protractors are like rulers but for angles</a:t>
            </a:r>
            <a:r>
              <a:rPr lang="en-CA" sz="3600" smtClean="0"/>
              <a:t>. </a:t>
            </a:r>
          </a:p>
          <a:p>
            <a:r>
              <a:rPr lang="en-CA" sz="3600" dirty="0" smtClean="0"/>
              <a:t>You must bring one to every class!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7859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P.121-124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28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Positions of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3414714"/>
            <a:ext cx="9501188" cy="34432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Positions of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500813" y="-371475"/>
            <a:ext cx="3000375" cy="72294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0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Positions of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8150" y="245094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Positions of 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57675" y="0"/>
            <a:ext cx="5686425" cy="7072313"/>
          </a:xfrm>
          <a:prstGeom prst="line">
            <a:avLst/>
          </a:prstGeom>
          <a:ln w="508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00750" y="-485775"/>
            <a:ext cx="6329363" cy="7815263"/>
          </a:xfrm>
          <a:prstGeom prst="line">
            <a:avLst/>
          </a:prstGeom>
          <a:ln w="50800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0.03658 L -0.15755 0.0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p.127-129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42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Right bisector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right bisector is a line that passes through the midpoint of  </a:t>
            </a:r>
            <a:r>
              <a:rPr lang="en-CA" dirty="0" smtClean="0"/>
              <a:t>                   a </a:t>
            </a:r>
            <a:r>
              <a:rPr lang="en-CA" dirty="0"/>
              <a:t>line </a:t>
            </a:r>
            <a:r>
              <a:rPr lang="en-CA" dirty="0" smtClean="0"/>
              <a:t>segment at a perpendicular angle.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734390"/>
            <a:ext cx="3523786" cy="1376478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55840" y="1341283"/>
            <a:ext cx="4066476" cy="1579755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614986" y="2862146"/>
            <a:ext cx="1566283" cy="411015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Angle bisector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angle bisector is a ray that divides an angle into two equal angles.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28913" y="4943475"/>
            <a:ext cx="5157787" cy="12334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28913" y="2757489"/>
            <a:ext cx="5357812" cy="21859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157662" y="3929063"/>
            <a:ext cx="1057274" cy="1574006"/>
          </a:xfrm>
          <a:prstGeom prst="arc">
            <a:avLst>
              <a:gd name="adj1" fmla="val 17328902"/>
              <a:gd name="adj2" fmla="val 4519422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429250" y="4385607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60</a:t>
            </a:r>
            <a:r>
              <a:rPr lang="en-CA" sz="4000" baseline="30000" dirty="0" smtClean="0"/>
              <a:t>O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878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Angle bisector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angle bisector is a ray that divides an angle into two equal angles.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28913" y="4943475"/>
            <a:ext cx="5157787" cy="12334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28913" y="2757489"/>
            <a:ext cx="5357812" cy="21859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157662" y="3929063"/>
            <a:ext cx="1057274" cy="1574006"/>
          </a:xfrm>
          <a:prstGeom prst="arc">
            <a:avLst>
              <a:gd name="adj1" fmla="val 17328902"/>
              <a:gd name="adj2" fmla="val 4519422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743200" y="4414838"/>
            <a:ext cx="8043863" cy="52863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29250" y="3929063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3</a:t>
            </a:r>
            <a:r>
              <a:rPr lang="en-CA" sz="4000" dirty="0" smtClean="0"/>
              <a:t>0</a:t>
            </a:r>
            <a:r>
              <a:rPr lang="en-CA" sz="4000" baseline="30000" dirty="0" smtClean="0"/>
              <a:t>O</a:t>
            </a:r>
            <a:endParaRPr lang="en-CA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0673" y="4921249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30</a:t>
            </a:r>
            <a:r>
              <a:rPr lang="en-CA" sz="4000" baseline="30000" dirty="0" smtClean="0"/>
              <a:t>O</a:t>
            </a:r>
            <a:endParaRPr lang="en-CA" sz="40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861319" y="4283006"/>
            <a:ext cx="496491" cy="13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72025" y="5092596"/>
            <a:ext cx="535781" cy="72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Vertically opposite Angles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Intersecting lines produce vertically opposite angles.</a:t>
            </a:r>
          </a:p>
          <a:p>
            <a:r>
              <a:rPr lang="en-CA" dirty="0" smtClean="0"/>
              <a:t>Vertically opposite angles are congruent.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3414714"/>
            <a:ext cx="9501188" cy="34432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4750594" y="3849002"/>
            <a:ext cx="1057274" cy="1574006"/>
          </a:xfrm>
          <a:prstGeom prst="arc">
            <a:avLst>
              <a:gd name="adj1" fmla="val 17328902"/>
              <a:gd name="adj2" fmla="val 4519422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c 6"/>
          <p:cNvSpPr/>
          <p:nvPr/>
        </p:nvSpPr>
        <p:spPr>
          <a:xfrm rot="10800000">
            <a:off x="1308502" y="3984738"/>
            <a:ext cx="1057274" cy="1574006"/>
          </a:xfrm>
          <a:prstGeom prst="arc">
            <a:avLst>
              <a:gd name="adj1" fmla="val 17328902"/>
              <a:gd name="adj2" fmla="val 4519422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42975" y="4771741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67350" y="4723832"/>
            <a:ext cx="628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P.131, 134, 135 up to #8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Complementary angles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two angles add up to 90</a:t>
            </a:r>
            <a:r>
              <a:rPr lang="en-CA" baseline="30000" dirty="0" smtClean="0"/>
              <a:t>O</a:t>
            </a:r>
            <a:r>
              <a:rPr lang="en-CA" dirty="0" smtClean="0"/>
              <a:t>, they are called complementary angles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0" y="31369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Supplementary angles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two angles add up to 180</a:t>
            </a:r>
            <a:r>
              <a:rPr lang="en-CA" baseline="30000" dirty="0" smtClean="0"/>
              <a:t>O</a:t>
            </a:r>
            <a:r>
              <a:rPr lang="en-CA" dirty="0" smtClean="0"/>
              <a:t>, they are called supplementary angles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06" y="3060323"/>
            <a:ext cx="5741987" cy="31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rest of p.135, 136, 138 up to #17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3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Lines cut by a transversal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795" y="1825625"/>
            <a:ext cx="64764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Lines cut by a transversal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517" y="1969233"/>
            <a:ext cx="7500965" cy="424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Parallel Lines cut by a transversal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08"/>
          <a:stretch/>
        </p:blipFill>
        <p:spPr>
          <a:xfrm>
            <a:off x="2509337" y="1690688"/>
            <a:ext cx="7173326" cy="49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P.139, #18-19</a:t>
            </a:r>
          </a:p>
          <a:p>
            <a:endParaRPr lang="en-CA" dirty="0"/>
          </a:p>
          <a:p>
            <a:r>
              <a:rPr lang="en-CA" dirty="0" smtClean="0"/>
              <a:t>P.140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65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In-class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p.141-143</a:t>
            </a:r>
          </a:p>
          <a:p>
            <a:endParaRPr lang="en-CA" dirty="0"/>
          </a:p>
          <a:p>
            <a:r>
              <a:rPr lang="en-CA" dirty="0" smtClean="0"/>
              <a:t>When you are done, you may work on 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57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734390"/>
            <a:ext cx="3523786" cy="1376478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for test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Handwritten memory aid, 8.5”x11”, single-sided</a:t>
            </a:r>
          </a:p>
          <a:p>
            <a:endParaRPr lang="en-CA" dirty="0"/>
          </a:p>
          <a:p>
            <a:r>
              <a:rPr lang="en-CA" dirty="0" smtClean="0"/>
              <a:t>Lines, rays, segments</a:t>
            </a:r>
          </a:p>
          <a:p>
            <a:r>
              <a:rPr lang="en-CA" dirty="0" smtClean="0"/>
              <a:t>Angles (all six types)</a:t>
            </a:r>
          </a:p>
          <a:p>
            <a:r>
              <a:rPr lang="en-CA" dirty="0" smtClean="0"/>
              <a:t>Intersecting, parallel, perpendicular lines</a:t>
            </a:r>
          </a:p>
          <a:p>
            <a:r>
              <a:rPr lang="en-CA" dirty="0" smtClean="0"/>
              <a:t>Right bisector, angle bisector</a:t>
            </a:r>
          </a:p>
          <a:p>
            <a:r>
              <a:rPr lang="en-CA" dirty="0" smtClean="0"/>
              <a:t>Vertically opposite angles</a:t>
            </a:r>
          </a:p>
          <a:p>
            <a:r>
              <a:rPr lang="en-CA" dirty="0" smtClean="0"/>
              <a:t>Complementary &amp; supplementary angles</a:t>
            </a:r>
          </a:p>
          <a:p>
            <a:r>
              <a:rPr lang="en-CA" dirty="0" smtClean="0"/>
              <a:t>Parallel lines cut by a transversal</a:t>
            </a:r>
          </a:p>
          <a:p>
            <a:endParaRPr lang="en-CA" dirty="0"/>
          </a:p>
          <a:p>
            <a:r>
              <a:rPr lang="en-CA" dirty="0" smtClean="0"/>
              <a:t>IXL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7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734390"/>
            <a:ext cx="3523786" cy="1376478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55840" y="1341283"/>
            <a:ext cx="4066476" cy="1579755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734390"/>
            <a:ext cx="3523786" cy="1376478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55840" y="1341283"/>
            <a:ext cx="4066476" cy="1579755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90587" y="4229205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2518" y="392326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1913" y="5278076"/>
                <a:ext cx="5127045" cy="832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400" b="0" i="1" smtClean="0">
                          <a:latin typeface="Cambria Math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54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CA" sz="5400" b="0" i="1" smtClean="0">
                              <a:latin typeface="Cambria Math" charset="0"/>
                            </a:rPr>
                            <m:t>𝐴𝐶</m:t>
                          </m:r>
                        </m:e>
                      </m:acc>
                      <m:r>
                        <a:rPr lang="en-CA" sz="5400" b="0" i="1" smtClean="0">
                          <a:latin typeface="Cambria Math" charset="0"/>
                        </a:rPr>
                        <m:t>+     =</m:t>
                      </m:r>
                      <m:r>
                        <a:rPr lang="en-CA" sz="5400" b="0" i="1" smtClean="0">
                          <a:latin typeface="Cambria Math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CA" sz="54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CA" sz="5400" b="0" i="1" smtClean="0">
                              <a:latin typeface="Cambria Math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13" y="5278076"/>
                <a:ext cx="5127045" cy="8327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and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26995"/>
            <a:ext cx="12192000" cy="478387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23786" y="4605453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9406" y="2862146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727" y="4290445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2" y="2537418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4734390"/>
            <a:ext cx="3523786" cy="1376478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55840" y="1341283"/>
            <a:ext cx="4066476" cy="1579755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31730" y="3747617"/>
            <a:ext cx="200722" cy="200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74578" y="342738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60123" y="5167533"/>
                <a:ext cx="2494914" cy="832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5400" b="0" i="1" smtClean="0">
                          <a:latin typeface="Cambria Math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540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CA" sz="5400" b="0" i="1" smtClean="0">
                              <a:latin typeface="Cambria Math" charset="0"/>
                            </a:rPr>
                            <m:t>𝐴𝐶</m:t>
                          </m:r>
                        </m:e>
                      </m:acc>
                      <m:r>
                        <a:rPr lang="en-CA" sz="5400" b="0" i="1" smtClean="0">
                          <a:latin typeface="Cambria Math" charset="0"/>
                        </a:rPr>
                        <m:t>=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123" y="5167533"/>
                <a:ext cx="2494914" cy="8327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665" y="1681259"/>
                <a:ext cx="3947534" cy="230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In this case, point C is special because it is the ___________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CA" sz="3600" b="0" i="1" smtClean="0">
                            <a:latin typeface="Cambria Math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65" y="1681259"/>
                <a:ext cx="3947534" cy="2309607"/>
              </a:xfrm>
              <a:prstGeom prst="rect">
                <a:avLst/>
              </a:prstGeom>
              <a:blipFill rotWithShape="0">
                <a:blip r:embed="rId3"/>
                <a:stretch>
                  <a:fillRect l="-4791" t="-4222" r="-4328" b="-9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ambria Math" charset="0"/>
                <a:ea typeface="Cambria Math" charset="0"/>
                <a:cs typeface="Cambria Math" charset="0"/>
              </a:rPr>
              <a:t>Angles tell us how far around we have gone around a circle.</a:t>
            </a:r>
          </a:p>
          <a:p>
            <a:endParaRPr lang="en-CA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CA" dirty="0" smtClean="0">
                <a:latin typeface="Cambria Math" charset="0"/>
                <a:ea typeface="Cambria Math" charset="0"/>
                <a:cs typeface="Cambria Math" charset="0"/>
              </a:rPr>
              <a:t>Angles are measured in degrees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317" y="2814638"/>
            <a:ext cx="4906333" cy="3725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0092" y="3947530"/>
            <a:ext cx="3031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aseline="30000" dirty="0" smtClean="0"/>
              <a:t>O</a:t>
            </a:r>
            <a:r>
              <a:rPr lang="en-CA" sz="9600" dirty="0" smtClean="0"/>
              <a:t>C</a:t>
            </a:r>
            <a:endParaRPr lang="en-CA" sz="9600" baseline="3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09031" y="4053467"/>
            <a:ext cx="579864" cy="13577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09031" y="4053468"/>
            <a:ext cx="579864" cy="135778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Cambria Math" charset="0"/>
                <a:ea typeface="Cambria Math" charset="0"/>
                <a:cs typeface="Cambria Math" charset="0"/>
              </a:rPr>
              <a:t>We can use angles to help us describe any 2D shape.</a:t>
            </a:r>
          </a:p>
          <a:p>
            <a:endParaRPr lang="en-CA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CA" dirty="0" smtClean="0">
                <a:latin typeface="Cambria Math" charset="0"/>
                <a:ea typeface="Cambria Math" charset="0"/>
                <a:cs typeface="Cambria Math" charset="0"/>
              </a:rPr>
              <a:t>The sum of interior angles in a triangle is 180</a:t>
            </a:r>
            <a:r>
              <a:rPr lang="en-CA" baseline="30000" dirty="0" smtClean="0">
                <a:latin typeface="Cambria Math" charset="0"/>
                <a:ea typeface="Cambria Math" charset="0"/>
                <a:cs typeface="Cambria Math" charset="0"/>
              </a:rPr>
              <a:t>O</a:t>
            </a:r>
            <a:endParaRPr lang="en-CA" dirty="0" smtClean="0">
              <a:latin typeface="Cambria Math" charset="0"/>
              <a:ea typeface="Cambria Math" charset="0"/>
              <a:cs typeface="Cambria Math" charset="0"/>
            </a:endParaRPr>
          </a:p>
          <a:p>
            <a:endParaRPr lang="en-CA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CA" dirty="0">
                <a:latin typeface="Cambria Math" charset="0"/>
                <a:ea typeface="Cambria Math" charset="0"/>
                <a:cs typeface="Cambria Math" charset="0"/>
              </a:rPr>
              <a:t>The sum of interior angles in a </a:t>
            </a:r>
            <a:r>
              <a:rPr lang="en-CA" dirty="0" smtClean="0">
                <a:latin typeface="Cambria Math" charset="0"/>
                <a:ea typeface="Cambria Math" charset="0"/>
                <a:cs typeface="Cambria Math" charset="0"/>
              </a:rPr>
              <a:t>quadrilateral is 360</a:t>
            </a:r>
            <a:r>
              <a:rPr lang="en-CA" baseline="30000" dirty="0" smtClean="0">
                <a:latin typeface="Cambria Math" charset="0"/>
                <a:ea typeface="Cambria Math" charset="0"/>
                <a:cs typeface="Cambria Math" charset="0"/>
              </a:rPr>
              <a:t>O</a:t>
            </a:r>
            <a:endParaRPr lang="en-CA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578"/>
          <a:stretch/>
        </p:blipFill>
        <p:spPr>
          <a:xfrm>
            <a:off x="7553325" y="4572000"/>
            <a:ext cx="525780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380" y="1490510"/>
            <a:ext cx="8837239" cy="53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376</Words>
  <Application>Microsoft Macintosh PowerPoint</Application>
  <PresentationFormat>Widescreen</PresentationFormat>
  <Paragraphs>105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Cambria Math</vt:lpstr>
      <vt:lpstr>Arial</vt:lpstr>
      <vt:lpstr>Office Theme</vt:lpstr>
      <vt:lpstr>Lines and Angles</vt:lpstr>
      <vt:lpstr>Lines and segments</vt:lpstr>
      <vt:lpstr>Lines and segments</vt:lpstr>
      <vt:lpstr>Lines and segments</vt:lpstr>
      <vt:lpstr>Lines and segments</vt:lpstr>
      <vt:lpstr>Lines and segments</vt:lpstr>
      <vt:lpstr>Angles</vt:lpstr>
      <vt:lpstr>Angles</vt:lpstr>
      <vt:lpstr>Angles</vt:lpstr>
      <vt:lpstr>Measuring an angle</vt:lpstr>
      <vt:lpstr>Homework</vt:lpstr>
      <vt:lpstr>Positions of lines</vt:lpstr>
      <vt:lpstr>Positions of lines</vt:lpstr>
      <vt:lpstr>Positions of lines</vt:lpstr>
      <vt:lpstr>Positions of lines</vt:lpstr>
      <vt:lpstr>Homework</vt:lpstr>
      <vt:lpstr>Right bisector</vt:lpstr>
      <vt:lpstr>Angle bisector</vt:lpstr>
      <vt:lpstr>Angle bisector</vt:lpstr>
      <vt:lpstr>Vertically opposite Angles</vt:lpstr>
      <vt:lpstr>Homework</vt:lpstr>
      <vt:lpstr>Complementary angles</vt:lpstr>
      <vt:lpstr>Supplementary angles</vt:lpstr>
      <vt:lpstr>Homework</vt:lpstr>
      <vt:lpstr>Parallel Lines cut by a transversal</vt:lpstr>
      <vt:lpstr>Parallel Lines cut by a transversal</vt:lpstr>
      <vt:lpstr>Parallel Lines cut by a transversal</vt:lpstr>
      <vt:lpstr>Homework</vt:lpstr>
      <vt:lpstr>In-class assignment</vt:lpstr>
      <vt:lpstr>Review for test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and Angles</dc:title>
  <dc:creator>Harley Nadler</dc:creator>
  <cp:lastModifiedBy>Harley Nadler</cp:lastModifiedBy>
  <cp:revision>11</cp:revision>
  <dcterms:created xsi:type="dcterms:W3CDTF">2017-11-11T20:12:39Z</dcterms:created>
  <dcterms:modified xsi:type="dcterms:W3CDTF">2017-11-11T21:40:58Z</dcterms:modified>
</cp:coreProperties>
</file>