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8" r:id="rId4"/>
    <p:sldId id="258" r:id="rId5"/>
    <p:sldId id="299" r:id="rId6"/>
    <p:sldId id="317" r:id="rId7"/>
    <p:sldId id="318" r:id="rId8"/>
    <p:sldId id="320" r:id="rId9"/>
    <p:sldId id="319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3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5FF"/>
    <a:srgbClr val="1C2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74"/>
  </p:normalViewPr>
  <p:slideViewPr>
    <p:cSldViewPr snapToGrid="0" snapToObjects="1">
      <p:cViewPr>
        <p:scale>
          <a:sx n="95" d="100"/>
          <a:sy n="95" d="100"/>
        </p:scale>
        <p:origin x="-12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77103-112C-8742-B32E-4310AC01F667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E5C8-220A-3F4D-8EEB-BDB369331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A4F8B-C6E4-2E4C-AB8F-3B4F92701409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9C683-A30D-1C47-ADCC-9043D52A3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9C683-A30D-1C47-ADCC-9043D52A33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3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3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3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2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CB726-19C7-7C4C-AAE3-386B3F68FE9B}" type="datetimeFigureOut">
              <a:rPr lang="en-US" smtClean="0"/>
              <a:t>2/15/18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1544F-85DD-2645-AA41-3DC7E6243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56298" y="-1146553"/>
            <a:ext cx="9144000" cy="2387600"/>
          </a:xfrm>
        </p:spPr>
        <p:txBody>
          <a:bodyPr/>
          <a:lstStyle/>
          <a:p>
            <a:r>
              <a:rPr lang="en-US" smtClean="0"/>
              <a:t>Perimeter and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 descr="rl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e-Louvre-Museum.jp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SC_0036.JPG.jp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02" y="1434661"/>
            <a:ext cx="7812845" cy="52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</a:t>
            </a:r>
            <a:r>
              <a:rPr lang="en-US" dirty="0" smtClean="0"/>
              <a:t>Polygon (p.221)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seen triangles (3 sides)</a:t>
            </a:r>
          </a:p>
          <a:p>
            <a:r>
              <a:rPr lang="en-US" dirty="0" smtClean="0"/>
              <a:t>We’ve seen quadrilaterals (4 sides)</a:t>
            </a:r>
          </a:p>
          <a:p>
            <a:endParaRPr lang="en-US" dirty="0" smtClean="0"/>
          </a:p>
          <a:p>
            <a:r>
              <a:rPr lang="en-US" dirty="0" smtClean="0"/>
              <a:t>Polygon comes from the Greek words </a:t>
            </a:r>
            <a:r>
              <a:rPr lang="en-US" i="1" dirty="0" smtClean="0"/>
              <a:t>poly</a:t>
            </a:r>
            <a:r>
              <a:rPr lang="en-US" dirty="0" smtClean="0"/>
              <a:t> (many) and </a:t>
            </a:r>
            <a:r>
              <a:rPr lang="en-US" i="1" dirty="0" err="1" smtClean="0"/>
              <a:t>gon</a:t>
            </a:r>
            <a:r>
              <a:rPr lang="en-US" dirty="0" smtClean="0"/>
              <a:t> (sides)</a:t>
            </a:r>
          </a:p>
          <a:p>
            <a:r>
              <a:rPr lang="en-US" dirty="0" smtClean="0"/>
              <a:t>A polygon is any figure with 3 to infinite sides.</a:t>
            </a:r>
          </a:p>
          <a:p>
            <a:endParaRPr lang="en-US" dirty="0"/>
          </a:p>
          <a:p>
            <a:r>
              <a:rPr lang="en-US" dirty="0" smtClean="0"/>
              <a:t>For all polygons, the perimeter is equal to the sum of all sides.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that, in a parallelogram, opposite sides are equal.</a:t>
            </a:r>
          </a:p>
          <a:p>
            <a:r>
              <a:rPr lang="en-US" dirty="0" smtClean="0"/>
              <a:t>Therefore, the perimeter of a parallelogram = a + a + b + b = 2a + 2b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4189614" y="3790603"/>
            <a:ext cx="4555375" cy="1862051"/>
          </a:xfrm>
          <a:prstGeom prst="parallelogram">
            <a:avLst>
              <a:gd name="adj" fmla="val 44643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2857" y="2990923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395854" y="4489009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2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all rectangles are parallelograms.</a:t>
            </a:r>
          </a:p>
          <a:p>
            <a:r>
              <a:rPr lang="en-US" dirty="0" smtClean="0"/>
              <a:t>Therefore, the perimeter of a rectangle = a + a + b + b = 2a + 2b</a:t>
            </a:r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4189614" y="3790603"/>
            <a:ext cx="4555375" cy="1862051"/>
          </a:xfrm>
          <a:prstGeom prst="parallelogram">
            <a:avLst>
              <a:gd name="adj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2857" y="2990923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844739" y="4306129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780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all rhombus are parallelograms.</a:t>
            </a:r>
          </a:p>
          <a:p>
            <a:r>
              <a:rPr lang="en-US" dirty="0" smtClean="0"/>
              <a:t>Therefore, the perimeter of a rhombus = a + a + b + b = 2a + 2b</a:t>
            </a:r>
          </a:p>
          <a:p>
            <a:r>
              <a:rPr lang="en-US" dirty="0" smtClean="0"/>
              <a:t>However, all four sides are equal, so a = b</a:t>
            </a:r>
          </a:p>
          <a:p>
            <a:r>
              <a:rPr lang="en-US" dirty="0" smtClean="0"/>
              <a:t>Perimeter = a + a + a + a = 4a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2857" y="3661437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655327" y="3686983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7" name="Diamond 6"/>
          <p:cNvSpPr/>
          <p:nvPr/>
        </p:nvSpPr>
        <p:spPr>
          <a:xfrm>
            <a:off x="6242857" y="3821920"/>
            <a:ext cx="1837114" cy="2194560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all squares are parallelograms.</a:t>
            </a:r>
          </a:p>
          <a:p>
            <a:r>
              <a:rPr lang="en-US" dirty="0" smtClean="0"/>
              <a:t>Therefore, the perimeter of a square = a + a + b + b = 2a + 2b</a:t>
            </a:r>
          </a:p>
          <a:p>
            <a:r>
              <a:rPr lang="en-US" dirty="0" smtClean="0"/>
              <a:t>However, all four sides are equal, so a = b</a:t>
            </a:r>
          </a:p>
          <a:p>
            <a:r>
              <a:rPr lang="en-US" dirty="0" smtClean="0"/>
              <a:t>Perimeter = a + a + a + a = 4a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3914" y="3646358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755080" y="4635354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</a:t>
            </a:r>
            <a:endParaRPr lang="en-US" sz="4800" dirty="0"/>
          </a:p>
        </p:txBody>
      </p:sp>
      <p:sp>
        <p:nvSpPr>
          <p:cNvPr id="7" name="Diamond 6"/>
          <p:cNvSpPr/>
          <p:nvPr/>
        </p:nvSpPr>
        <p:spPr>
          <a:xfrm rot="2701937">
            <a:off x="6060657" y="4079743"/>
            <a:ext cx="1915403" cy="1942221"/>
          </a:xfrm>
          <a:prstGeom prst="diamond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of a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4433"/>
          </a:xfrm>
        </p:spPr>
        <p:txBody>
          <a:bodyPr/>
          <a:lstStyle/>
          <a:p>
            <a:r>
              <a:rPr lang="en-US" dirty="0" smtClean="0"/>
              <a:t>If a polygon is </a:t>
            </a:r>
            <a:r>
              <a:rPr lang="en-US" dirty="0" smtClean="0">
                <a:solidFill>
                  <a:srgbClr val="FF0000"/>
                </a:solidFill>
              </a:rPr>
              <a:t>regular</a:t>
            </a:r>
            <a:r>
              <a:rPr lang="en-US" dirty="0" smtClean="0"/>
              <a:t> (all sides equal), like a rhombus or square, the perimeter is always equal to the number of sides times the side length.</a:t>
            </a:r>
          </a:p>
          <a:p>
            <a:endParaRPr lang="en-US" dirty="0"/>
          </a:p>
          <a:p>
            <a:r>
              <a:rPr lang="en-US" dirty="0" smtClean="0"/>
              <a:t>Square, 4 sides, perimeter = 4s</a:t>
            </a:r>
          </a:p>
          <a:p>
            <a:r>
              <a:rPr lang="en-US" dirty="0" smtClean="0"/>
              <a:t>Rhombus, 4 sides, perimeter = 4s</a:t>
            </a:r>
          </a:p>
          <a:p>
            <a:r>
              <a:rPr lang="en-US" dirty="0" smtClean="0"/>
              <a:t>Pentagon, 5 sides, perimeter = 5s</a:t>
            </a:r>
          </a:p>
          <a:p>
            <a:r>
              <a:rPr lang="en-US" dirty="0" smtClean="0"/>
              <a:t>Hexagon, 6 sides, perimeter = 6s</a:t>
            </a:r>
          </a:p>
          <a:p>
            <a:r>
              <a:rPr lang="en-US" dirty="0" smtClean="0"/>
              <a:t>Octagon, 8 sides, perimeter </a:t>
            </a:r>
            <a:r>
              <a:rPr lang="en-CA" dirty="0" smtClean="0"/>
              <a:t>= 8s</a:t>
            </a:r>
          </a:p>
          <a:p>
            <a:r>
              <a:rPr lang="en-CA" dirty="0" err="1" smtClean="0"/>
              <a:t>Hectogon</a:t>
            </a:r>
            <a:r>
              <a:rPr lang="en-CA" dirty="0" smtClean="0"/>
              <a:t>, 100 sides, perimeter = 100s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P.222-223, #1-12 (except #4</a:t>
            </a:r>
            <a:r>
              <a:rPr lang="en-US" dirty="0" smtClean="0"/>
              <a:t>) (show your work with the formula)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#2, same principle but with letters.</a:t>
            </a:r>
          </a:p>
          <a:p>
            <a:r>
              <a:rPr lang="en-US" dirty="0" smtClean="0"/>
              <a:t>Ex: 2a) Perimeter = a + a + a = 3a</a:t>
            </a:r>
          </a:p>
          <a:p>
            <a:r>
              <a:rPr lang="en-US" dirty="0" smtClean="0"/>
              <a:t>Ex: 2h) Perimeter = 2 + 1 + x + 2 + x + 1 = 6 + </a:t>
            </a:r>
            <a:r>
              <a:rPr lang="en-US" dirty="0" smtClean="0"/>
              <a:t>2x</a:t>
            </a:r>
          </a:p>
          <a:p>
            <a:endParaRPr lang="en-US" dirty="0"/>
          </a:p>
          <a:p>
            <a:r>
              <a:rPr lang="en-US" dirty="0" smtClean="0"/>
              <a:t>Refer to p.221 (excellent for memory aid)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Polygon (p.226)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area of rectangle is b X h</a:t>
            </a:r>
          </a:p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3818312" y="3291839"/>
            <a:ext cx="4555375" cy="1862051"/>
          </a:xfrm>
          <a:prstGeom prst="parallelogram">
            <a:avLst>
              <a:gd name="adj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71555" y="5019228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373687" y="3807365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8002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Polygon (p.226)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area of  rectangle is b X h</a:t>
            </a:r>
          </a:p>
          <a:p>
            <a:r>
              <a:rPr lang="en-US" dirty="0" smtClean="0"/>
              <a:t>Recall that all squares are rectangles, so area = b X h</a:t>
            </a:r>
          </a:p>
          <a:p>
            <a:r>
              <a:rPr lang="en-US" dirty="0" smtClean="0"/>
              <a:t>However, b = h; so area = b X b = b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7747462" y="3652104"/>
            <a:ext cx="1862051" cy="1862051"/>
          </a:xfrm>
          <a:prstGeom prst="parallelogram">
            <a:avLst>
              <a:gd name="adj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54043" y="5480903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9770225" y="4167630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89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Polygon (p.226)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the area of rectangle is b X h</a:t>
            </a:r>
          </a:p>
          <a:p>
            <a:r>
              <a:rPr lang="en-US" dirty="0" smtClean="0"/>
              <a:t>What type of figure would we get if we cut the shape along a diagonal?</a:t>
            </a:r>
          </a:p>
          <a:p>
            <a:r>
              <a:rPr lang="en-US" dirty="0" smtClean="0"/>
              <a:t>The rectangle is cut in half. What is the area of the new figure?</a:t>
            </a:r>
          </a:p>
          <a:p>
            <a:endParaRPr lang="en-US" dirty="0"/>
          </a:p>
        </p:txBody>
      </p:sp>
      <p:sp>
        <p:nvSpPr>
          <p:cNvPr id="4" name="Parallelogram 3"/>
          <p:cNvSpPr/>
          <p:nvPr/>
        </p:nvSpPr>
        <p:spPr>
          <a:xfrm>
            <a:off x="6349537" y="4085216"/>
            <a:ext cx="4555375" cy="1862051"/>
          </a:xfrm>
          <a:prstGeom prst="parallelogram">
            <a:avLst>
              <a:gd name="adj" fmla="val 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02780" y="5812605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0904912" y="4600742"/>
            <a:ext cx="44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h</a:t>
            </a:r>
            <a:endParaRPr lang="en-US" sz="4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333061" y="4085216"/>
            <a:ext cx="4571851" cy="18620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3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learn about perimeter and area?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found in:</a:t>
            </a:r>
          </a:p>
          <a:p>
            <a:pPr lvl="1"/>
            <a:r>
              <a:rPr lang="en-US" dirty="0" smtClean="0"/>
              <a:t>Construction(tiling, roofing, fencing, painting)</a:t>
            </a:r>
          </a:p>
          <a:p>
            <a:pPr lvl="1"/>
            <a:r>
              <a:rPr lang="en-US" dirty="0" smtClean="0"/>
              <a:t>Engineering (technical drawings, material sciences)</a:t>
            </a:r>
          </a:p>
          <a:p>
            <a:pPr lvl="1"/>
            <a:r>
              <a:rPr lang="en-US" dirty="0" smtClean="0"/>
              <a:t>Landscaping (grass beds, flower beds, shrubs, trees)</a:t>
            </a:r>
          </a:p>
          <a:p>
            <a:pPr lvl="1"/>
            <a:endParaRPr lang="en-US" dirty="0"/>
          </a:p>
          <a:p>
            <a:r>
              <a:rPr lang="en-US" dirty="0" smtClean="0"/>
              <a:t>Allows us to calculate volume in 3D figures (Sec II-V)</a:t>
            </a:r>
          </a:p>
          <a:p>
            <a:r>
              <a:rPr lang="en-US" dirty="0" smtClean="0"/>
              <a:t>Used in dilatations and similar figures (Sec II-IV)</a:t>
            </a:r>
          </a:p>
          <a:p>
            <a:r>
              <a:rPr lang="en-US" dirty="0" smtClean="0"/>
              <a:t>Appears in </a:t>
            </a:r>
            <a:r>
              <a:rPr lang="en-US" b="1" u="sng" dirty="0" smtClean="0"/>
              <a:t>EVERY</a:t>
            </a:r>
            <a:r>
              <a:rPr lang="en-US" dirty="0" smtClean="0"/>
              <a:t> situational problem for the final exam in June</a:t>
            </a:r>
          </a:p>
        </p:txBody>
      </p:sp>
    </p:spTree>
    <p:extLst>
      <p:ext uri="{BB962C8B-B14F-4D97-AF65-F5344CB8AC3E}">
        <p14:creationId xmlns:p14="http://schemas.microsoft.com/office/powerpoint/2010/main" val="20001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a Polygon (p.226)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Triangle 6"/>
          <p:cNvSpPr/>
          <p:nvPr/>
        </p:nvSpPr>
        <p:spPr>
          <a:xfrm rot="13897063">
            <a:off x="245115" y="3886200"/>
            <a:ext cx="4518212" cy="281043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/>
          <p:cNvSpPr/>
          <p:nvPr/>
        </p:nvSpPr>
        <p:spPr>
          <a:xfrm rot="13886259">
            <a:off x="236594" y="3883496"/>
            <a:ext cx="4518212" cy="281043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49058" y="3943855"/>
                <a:ext cx="7268047" cy="1489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480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800" b="0" i="1" dirty="0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CA" sz="4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CA" sz="4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CA" sz="4800" b="0" i="1" dirty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CA" sz="4800" b="0" i="1" dirty="0" smtClean="0">
                          <a:latin typeface="Cambria Math" charset="0"/>
                        </a:rPr>
                        <m:t>   +   </m:t>
                      </m:r>
                      <m:f>
                        <m:fPr>
                          <m:ctrlPr>
                            <a:rPr lang="mr-IN" sz="4800" b="0" i="1" dirty="0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CA" sz="4800" b="0" i="1" dirty="0" smtClean="0">
                              <a:latin typeface="Cambria Math" charset="0"/>
                            </a:rPr>
                            <m:t>𝑏</m:t>
                          </m:r>
                          <m:r>
                            <a:rPr lang="en-CA" sz="4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×</m:t>
                          </m:r>
                          <m:r>
                            <a:rPr lang="en-CA" sz="48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CA" sz="4800" b="0" i="1" dirty="0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CA" sz="4800" b="0" i="1" dirty="0" smtClean="0">
                          <a:latin typeface="Cambria Math" charset="0"/>
                        </a:rPr>
                        <m:t>     </m:t>
                      </m:r>
                      <m:r>
                        <a:rPr lang="mr-IN" sz="4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CA" sz="4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</m:t>
                      </m:r>
                      <m:r>
                        <a:rPr lang="en-CA" sz="4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𝑏</m:t>
                      </m:r>
                      <m:r>
                        <a:rPr lang="en-CA" sz="4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  <m:r>
                        <a:rPr lang="en-CA" sz="4800" b="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h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58" y="3943855"/>
                <a:ext cx="7268047" cy="14899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25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186 L 0.52982 -0.006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84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82 -0.00648 L 0.06328 0.003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a Polygon (p.226)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961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That took like 30 minutes to animate</a:t>
                </a:r>
                <a:r>
                  <a:rPr lang="mr-IN" dirty="0" smtClean="0"/>
                  <a:t>…</a:t>
                </a:r>
                <a:endParaRPr lang="en-CA" dirty="0" smtClean="0"/>
              </a:p>
              <a:p>
                <a:r>
                  <a:rPr lang="en-CA" dirty="0" smtClean="0"/>
                  <a:t>Here are the two other formulae you need:</a:t>
                </a:r>
              </a:p>
              <a:p>
                <a:endParaRPr lang="en-CA" dirty="0"/>
              </a:p>
              <a:p>
                <a:r>
                  <a:rPr lang="en-CA" dirty="0" smtClean="0"/>
                  <a:t>Area of a Rhombus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CA" b="0" i="1" smtClean="0">
                            <a:latin typeface="Cambria Math" charset="0"/>
                          </a:rPr>
                          <m:t> × </m:t>
                        </m:r>
                        <m:r>
                          <a:rPr lang="en-CA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Area of a Trapezoid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CA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CA" b="0" i="1" smtClean="0">
                            <a:latin typeface="Cambria Math" charset="0"/>
                          </a:rPr>
                          <m:t>𝐵</m:t>
                        </m:r>
                      </m:num>
                      <m:den>
                        <m:r>
                          <a:rPr lang="en-CA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mr-I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CA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If all the quadrilaterals we learned are trapezoids, you could just use the trapezoid formula on all of them</a:t>
                </a:r>
                <a:r>
                  <a:rPr lang="mr-IN" dirty="0" smtClean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96199"/>
              </a:xfrm>
              <a:blipFill rotWithShape="0">
                <a:blip r:embed="rId2"/>
                <a:stretch>
                  <a:fillRect l="-1043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6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.227-228, #1-14 (show your work with the formula)</a:t>
            </a:r>
          </a:p>
          <a:p>
            <a:endParaRPr lang="en-US" dirty="0"/>
          </a:p>
          <a:p>
            <a:r>
              <a:rPr lang="en-US" dirty="0" smtClean="0"/>
              <a:t>Assignment: p.229-230 (except #8)</a:t>
            </a:r>
          </a:p>
          <a:p>
            <a:r>
              <a:rPr lang="en-US" dirty="0" smtClean="0"/>
              <a:t>Must be completed on separate pages.</a:t>
            </a:r>
          </a:p>
          <a:p>
            <a:r>
              <a:rPr lang="en-US" dirty="0" smtClean="0"/>
              <a:t>Due Wednesday, February 21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Test on Friday, February 23</a:t>
            </a:r>
            <a:r>
              <a:rPr lang="en-US" baseline="30000" dirty="0" smtClean="0"/>
              <a:t>rd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Memory Aid (include p.217, 221, 226)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Intentions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appreciate the metric syste</a:t>
            </a:r>
            <a:r>
              <a:rPr lang="en-US" dirty="0" smtClean="0"/>
              <a:t>m as a system of measurement founded on multiples of 10.</a:t>
            </a:r>
          </a:p>
          <a:p>
            <a:endParaRPr lang="en-US" dirty="0"/>
          </a:p>
          <a:p>
            <a:r>
              <a:rPr lang="en-US" dirty="0" smtClean="0"/>
              <a:t>Students will understand the perimeter of polygons.</a:t>
            </a:r>
          </a:p>
          <a:p>
            <a:endParaRPr lang="en-US" dirty="0"/>
          </a:p>
          <a:p>
            <a:r>
              <a:rPr lang="en-US" dirty="0" smtClean="0"/>
              <a:t>Students will understand area of polygons.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will be able to convert metric units from kilo to </a:t>
            </a:r>
            <a:r>
              <a:rPr lang="en-US" dirty="0" err="1" smtClean="0"/>
              <a:t>milli</a:t>
            </a:r>
            <a:r>
              <a:rPr lang="en-US" dirty="0" smtClean="0"/>
              <a:t> and all </a:t>
            </a:r>
            <a:r>
              <a:rPr lang="en-US" dirty="0" smtClean="0"/>
              <a:t>prefixes in between.</a:t>
            </a:r>
          </a:p>
          <a:p>
            <a:endParaRPr lang="en-US" dirty="0"/>
          </a:p>
          <a:p>
            <a:r>
              <a:rPr lang="en-US" dirty="0" smtClean="0"/>
              <a:t>Students will be able to calculate the perimeter of any quadrilateral, triangle, or regular polygon.</a:t>
            </a:r>
          </a:p>
          <a:p>
            <a:endParaRPr lang="en-US" dirty="0"/>
          </a:p>
          <a:p>
            <a:r>
              <a:rPr lang="en-US" dirty="0"/>
              <a:t>Students will be able to calculate the </a:t>
            </a:r>
            <a:r>
              <a:rPr lang="en-US" dirty="0" smtClean="0"/>
              <a:t>area </a:t>
            </a:r>
            <a:r>
              <a:rPr lang="en-US" dirty="0"/>
              <a:t>of any quadrilateral, </a:t>
            </a:r>
            <a:r>
              <a:rPr lang="en-US" dirty="0" smtClean="0"/>
              <a:t>or triangle; as well as certain irregular polygons.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System (p.217)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day-to-day in 190/193 countries in the world.</a:t>
            </a:r>
          </a:p>
          <a:p>
            <a:r>
              <a:rPr lang="en-US" dirty="0" smtClean="0"/>
              <a:t>Exceptions: Myanmar, Liberia, and the United States.</a:t>
            </a:r>
          </a:p>
          <a:p>
            <a:endParaRPr lang="en-US" dirty="0"/>
          </a:p>
          <a:p>
            <a:r>
              <a:rPr lang="en-US" dirty="0" smtClean="0"/>
              <a:t>Used in </a:t>
            </a:r>
            <a:r>
              <a:rPr lang="en-US" b="1" u="sng" dirty="0" smtClean="0"/>
              <a:t>every</a:t>
            </a:r>
            <a:r>
              <a:rPr lang="en-US" dirty="0" smtClean="0"/>
              <a:t> country for the scientific community</a:t>
            </a:r>
          </a:p>
          <a:p>
            <a:endParaRPr lang="en-US" dirty="0"/>
          </a:p>
          <a:p>
            <a:r>
              <a:rPr lang="en-US" dirty="0" smtClean="0"/>
              <a:t>Uses multiples of ten for the following prefixes:</a:t>
            </a:r>
          </a:p>
          <a:p>
            <a:endParaRPr lang="en-US" dirty="0"/>
          </a:p>
          <a:p>
            <a:r>
              <a:rPr lang="en-US" dirty="0" smtClean="0"/>
              <a:t>Kilo-, </a:t>
            </a:r>
            <a:r>
              <a:rPr lang="en-US" dirty="0" err="1" smtClean="0"/>
              <a:t>Hecto</a:t>
            </a:r>
            <a:r>
              <a:rPr lang="en-US" dirty="0" smtClean="0"/>
              <a:t>-, </a:t>
            </a:r>
            <a:r>
              <a:rPr lang="en-US" i="1" dirty="0" smtClean="0"/>
              <a:t>units</a:t>
            </a:r>
            <a:r>
              <a:rPr lang="en-US" dirty="0" smtClean="0"/>
              <a:t>, Deci-, </a:t>
            </a:r>
            <a:r>
              <a:rPr lang="en-US" dirty="0" err="1" smtClean="0"/>
              <a:t>Centi</a:t>
            </a:r>
            <a:r>
              <a:rPr lang="en-US" dirty="0" smtClean="0"/>
              <a:t>-, </a:t>
            </a:r>
            <a:r>
              <a:rPr lang="en-US" dirty="0" err="1" smtClean="0"/>
              <a:t>Milli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51" y="0"/>
            <a:ext cx="10515600" cy="1325563"/>
          </a:xfrm>
        </p:spPr>
        <p:txBody>
          <a:bodyPr/>
          <a:lstStyle/>
          <a:p>
            <a:r>
              <a:rPr lang="en-US" dirty="0" smtClean="0"/>
              <a:t>Metric System (p.217)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296786"/>
            <a:ext cx="11621193" cy="5561214"/>
          </a:xfrm>
        </p:spPr>
        <p:txBody>
          <a:bodyPr>
            <a:normAutofit/>
          </a:bodyPr>
          <a:lstStyle/>
          <a:p>
            <a:r>
              <a:rPr lang="en-US" dirty="0" smtClean="0"/>
              <a:t>Kilo-, </a:t>
            </a:r>
            <a:r>
              <a:rPr lang="en-US" dirty="0" err="1" smtClean="0"/>
              <a:t>Hecto</a:t>
            </a:r>
            <a:r>
              <a:rPr lang="en-US" dirty="0" smtClean="0"/>
              <a:t>-, </a:t>
            </a:r>
            <a:r>
              <a:rPr lang="en-US" dirty="0" err="1" smtClean="0"/>
              <a:t>Deca</a:t>
            </a:r>
            <a:r>
              <a:rPr lang="en-US" dirty="0" smtClean="0"/>
              <a:t>-, </a:t>
            </a:r>
            <a:r>
              <a:rPr lang="en-US" i="1" dirty="0" smtClean="0">
                <a:solidFill>
                  <a:srgbClr val="00B050"/>
                </a:solidFill>
              </a:rPr>
              <a:t>units</a:t>
            </a:r>
            <a:r>
              <a:rPr lang="en-US" dirty="0" smtClean="0"/>
              <a:t>, Deci-, </a:t>
            </a:r>
            <a:r>
              <a:rPr lang="en-US" dirty="0" err="1" smtClean="0"/>
              <a:t>Centi</a:t>
            </a:r>
            <a:r>
              <a:rPr lang="en-US" dirty="0" smtClean="0"/>
              <a:t>-, </a:t>
            </a:r>
            <a:r>
              <a:rPr lang="en-US" dirty="0" err="1" smtClean="0"/>
              <a:t>Milli</a:t>
            </a:r>
            <a:r>
              <a:rPr lang="en-US" dirty="0" smtClean="0"/>
              <a:t>-</a:t>
            </a:r>
          </a:p>
          <a:p>
            <a:endParaRPr lang="en-US" dirty="0"/>
          </a:p>
          <a:p>
            <a:r>
              <a:rPr lang="en-US" dirty="0" smtClean="0"/>
              <a:t>Pneumonic: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ing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enry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ied,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other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idn’t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uch.</a:t>
            </a:r>
          </a:p>
          <a:p>
            <a:endParaRPr lang="en-US" dirty="0"/>
          </a:p>
          <a:p>
            <a:r>
              <a:rPr lang="en-US" dirty="0" smtClean="0"/>
              <a:t>Works for any base unit: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Kilo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Hecto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Deca</a:t>
            </a:r>
            <a:r>
              <a:rPr lang="en-US" dirty="0" smtClean="0"/>
              <a:t>meter, </a:t>
            </a:r>
            <a:r>
              <a:rPr lang="en-US" i="1" dirty="0" smtClean="0">
                <a:solidFill>
                  <a:srgbClr val="00B050"/>
                </a:solidFill>
              </a:rPr>
              <a:t>meter</a:t>
            </a:r>
            <a:r>
              <a:rPr lang="en-US" i="1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Deci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Centi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Milli</a:t>
            </a:r>
            <a:r>
              <a:rPr lang="en-US" dirty="0" smtClean="0"/>
              <a:t>meter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Kilo</a:t>
            </a:r>
            <a:r>
              <a:rPr lang="en-US" dirty="0" smtClean="0"/>
              <a:t>gram, </a:t>
            </a:r>
            <a:r>
              <a:rPr lang="en-US" dirty="0" smtClean="0">
                <a:solidFill>
                  <a:srgbClr val="FF0000"/>
                </a:solidFill>
              </a:rPr>
              <a:t>Hecto</a:t>
            </a:r>
            <a:r>
              <a:rPr lang="en-US" dirty="0"/>
              <a:t>gram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Deca</a:t>
            </a:r>
            <a:r>
              <a:rPr lang="en-US" dirty="0"/>
              <a:t>gram</a:t>
            </a:r>
            <a:r>
              <a:rPr lang="en-US" dirty="0" smtClean="0"/>
              <a:t>, </a:t>
            </a:r>
            <a:r>
              <a:rPr lang="en-US" i="1" dirty="0">
                <a:solidFill>
                  <a:srgbClr val="00B050"/>
                </a:solidFill>
              </a:rPr>
              <a:t>gram</a:t>
            </a:r>
            <a:r>
              <a:rPr lang="en-US" i="1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Deci</a:t>
            </a:r>
            <a:r>
              <a:rPr lang="en-US" dirty="0"/>
              <a:t>gram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Centi</a:t>
            </a:r>
            <a:r>
              <a:rPr lang="en-US" dirty="0"/>
              <a:t>gram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Milli</a:t>
            </a:r>
            <a:r>
              <a:rPr lang="en-US" dirty="0" smtClean="0"/>
              <a:t>gram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Kilo</a:t>
            </a:r>
            <a:r>
              <a:rPr lang="en-US" dirty="0" smtClean="0"/>
              <a:t>liter, </a:t>
            </a:r>
            <a:r>
              <a:rPr lang="en-US" dirty="0" smtClean="0">
                <a:solidFill>
                  <a:srgbClr val="FF0000"/>
                </a:solidFill>
              </a:rPr>
              <a:t>Hecto</a:t>
            </a:r>
            <a:r>
              <a:rPr lang="en-US" dirty="0" smtClean="0"/>
              <a:t>liter, </a:t>
            </a:r>
            <a:r>
              <a:rPr lang="en-US" dirty="0" err="1" smtClean="0">
                <a:solidFill>
                  <a:srgbClr val="FF0000"/>
                </a:solidFill>
              </a:rPr>
              <a:t>Deca</a:t>
            </a:r>
            <a:r>
              <a:rPr lang="en-US" dirty="0" err="1" smtClean="0"/>
              <a:t>liter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B050"/>
                </a:solidFill>
              </a:rPr>
              <a:t>liter</a:t>
            </a:r>
            <a:r>
              <a:rPr lang="en-US" i="1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Deci</a:t>
            </a:r>
            <a:r>
              <a:rPr lang="en-US" dirty="0" smtClean="0"/>
              <a:t>liter, </a:t>
            </a:r>
            <a:r>
              <a:rPr lang="en-US" dirty="0" smtClean="0">
                <a:solidFill>
                  <a:srgbClr val="FF0000"/>
                </a:solidFill>
              </a:rPr>
              <a:t>Centi</a:t>
            </a:r>
            <a:r>
              <a:rPr lang="en-US" dirty="0" smtClean="0"/>
              <a:t>liter, </a:t>
            </a:r>
            <a:r>
              <a:rPr lang="en-US" dirty="0" smtClean="0">
                <a:solidFill>
                  <a:srgbClr val="FF0000"/>
                </a:solidFill>
              </a:rPr>
              <a:t>Milli</a:t>
            </a:r>
            <a:r>
              <a:rPr lang="en-US" dirty="0" smtClean="0"/>
              <a:t>liter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7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51" y="0"/>
            <a:ext cx="10515600" cy="1325563"/>
          </a:xfrm>
        </p:spPr>
        <p:txBody>
          <a:bodyPr/>
          <a:lstStyle/>
          <a:p>
            <a:r>
              <a:rPr lang="en-US" dirty="0" smtClean="0"/>
              <a:t>Metric System (p.217)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296786"/>
            <a:ext cx="11621193" cy="556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Kilo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Hecto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Deca</a:t>
            </a:r>
            <a:r>
              <a:rPr lang="en-US" dirty="0" smtClean="0"/>
              <a:t>meter, </a:t>
            </a:r>
            <a:r>
              <a:rPr lang="en-US" i="1" dirty="0" smtClean="0">
                <a:solidFill>
                  <a:srgbClr val="00B050"/>
                </a:solidFill>
              </a:rPr>
              <a:t>meter</a:t>
            </a:r>
            <a:r>
              <a:rPr lang="en-US" i="1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Deci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Centi</a:t>
            </a:r>
            <a:r>
              <a:rPr lang="en-US" dirty="0" smtClean="0"/>
              <a:t>meter, </a:t>
            </a:r>
            <a:r>
              <a:rPr lang="en-US" dirty="0" smtClean="0">
                <a:solidFill>
                  <a:srgbClr val="FF0000"/>
                </a:solidFill>
              </a:rPr>
              <a:t>Milli</a:t>
            </a:r>
            <a:r>
              <a:rPr lang="en-US" dirty="0" smtClean="0"/>
              <a:t>meter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going from left to right, for each step, multiply by 10.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going from right to left, </a:t>
            </a:r>
            <a:r>
              <a:rPr lang="en-US" dirty="0"/>
              <a:t>for each step, </a:t>
            </a:r>
            <a:r>
              <a:rPr lang="en-US" dirty="0" smtClean="0"/>
              <a:t>divide by 10.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Convert 15 cm to meters: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Convert 7 km to mm: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51" y="0"/>
            <a:ext cx="10515600" cy="1325563"/>
          </a:xfrm>
        </p:spPr>
        <p:txBody>
          <a:bodyPr/>
          <a:lstStyle/>
          <a:p>
            <a:r>
              <a:rPr lang="en-US" dirty="0" smtClean="0"/>
              <a:t>Metric System (p.217)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5" y="1296786"/>
            <a:ext cx="11621193" cy="556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Kilo</a:t>
            </a:r>
            <a:r>
              <a:rPr lang="en-US" dirty="0" smtClean="0"/>
              <a:t>meter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Hecto</a:t>
            </a:r>
            <a:r>
              <a:rPr lang="en-US" dirty="0" smtClean="0"/>
              <a:t>meter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Deca</a:t>
            </a:r>
            <a:r>
              <a:rPr lang="en-US" dirty="0" smtClean="0"/>
              <a:t>meter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B050"/>
                </a:solidFill>
              </a:rPr>
              <a:t>meter</a:t>
            </a:r>
            <a:r>
              <a:rPr lang="en-US" i="1" baseline="30000" dirty="0" smtClean="0">
                <a:solidFill>
                  <a:srgbClr val="00B050"/>
                </a:solidFill>
              </a:rPr>
              <a:t>2</a:t>
            </a:r>
            <a:r>
              <a:rPr lang="en-US" i="1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Deci</a:t>
            </a:r>
            <a:r>
              <a:rPr lang="en-US" dirty="0" smtClean="0"/>
              <a:t>meter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Centi</a:t>
            </a:r>
            <a:r>
              <a:rPr lang="en-US" dirty="0" smtClean="0"/>
              <a:t>meter</a:t>
            </a:r>
            <a:r>
              <a:rPr lang="en-US" baseline="30000" dirty="0" smtClean="0"/>
              <a:t>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Milli</a:t>
            </a:r>
            <a:r>
              <a:rPr lang="en-US" dirty="0" smtClean="0"/>
              <a:t>meter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going from left to right, </a:t>
            </a:r>
            <a:r>
              <a:rPr lang="en-US" dirty="0"/>
              <a:t>for each step, </a:t>
            </a:r>
            <a:r>
              <a:rPr lang="en-US" dirty="0" smtClean="0"/>
              <a:t>multiply by 100.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going from right to left, </a:t>
            </a:r>
            <a:r>
              <a:rPr lang="en-US" dirty="0"/>
              <a:t>for each step, </a:t>
            </a:r>
            <a:r>
              <a:rPr lang="en-US" dirty="0" smtClean="0"/>
              <a:t>divide by 100.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Convert 18 dm</a:t>
            </a:r>
            <a:r>
              <a:rPr lang="en-US" baseline="30000" dirty="0" smtClean="0"/>
              <a:t>2</a:t>
            </a:r>
            <a:r>
              <a:rPr lang="en-US" dirty="0" smtClean="0"/>
              <a:t> to dam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Convert 5 hm</a:t>
            </a:r>
            <a:r>
              <a:rPr lang="en-US" baseline="30000" dirty="0" smtClean="0"/>
              <a:t>2</a:t>
            </a:r>
            <a:r>
              <a:rPr lang="en-US" dirty="0" smtClean="0"/>
              <a:t> to cm</a:t>
            </a:r>
            <a:r>
              <a:rPr lang="en-US" baseline="30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5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P.217-218, #3-11</a:t>
            </a:r>
          </a:p>
          <a:p>
            <a:r>
              <a:rPr lang="en-US" dirty="0" smtClean="0"/>
              <a:t>P.219, #12-16</a:t>
            </a:r>
          </a:p>
          <a:p>
            <a:r>
              <a:rPr lang="en-US" dirty="0" smtClean="0"/>
              <a:t>Math-Aids Package (3 pages), show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1095</Words>
  <Application>Microsoft Macintosh PowerPoint</Application>
  <PresentationFormat>Widescreen</PresentationFormat>
  <Paragraphs>154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Calibri Light</vt:lpstr>
      <vt:lpstr>Cambria Math</vt:lpstr>
      <vt:lpstr>Mangal</vt:lpstr>
      <vt:lpstr>Arial</vt:lpstr>
      <vt:lpstr>Office Theme</vt:lpstr>
      <vt:lpstr>Perimeter and Area</vt:lpstr>
      <vt:lpstr>Why should we learn about perimeter and area?</vt:lpstr>
      <vt:lpstr>Learning Intentions</vt:lpstr>
      <vt:lpstr>Success Criteria</vt:lpstr>
      <vt:lpstr>Metric System (p.217)</vt:lpstr>
      <vt:lpstr>Metric System (p.217)</vt:lpstr>
      <vt:lpstr>Metric System (p.217)</vt:lpstr>
      <vt:lpstr>Metric System (p.217)</vt:lpstr>
      <vt:lpstr>Homework</vt:lpstr>
      <vt:lpstr>Perimeter of a Polygon (p.221)</vt:lpstr>
      <vt:lpstr>Perimeter of a Polygon</vt:lpstr>
      <vt:lpstr>Perimeter of a Polygon</vt:lpstr>
      <vt:lpstr>Perimeter of a Polygon</vt:lpstr>
      <vt:lpstr>Perimeter of a Polygon</vt:lpstr>
      <vt:lpstr>Perimeter of a Polygon</vt:lpstr>
      <vt:lpstr>Homework</vt:lpstr>
      <vt:lpstr>Area of a Polygon (p.226)</vt:lpstr>
      <vt:lpstr>Area of a Polygon (p.226)</vt:lpstr>
      <vt:lpstr>Area of a Polygon (p.226)</vt:lpstr>
      <vt:lpstr>Area of a Polygon (p.226)</vt:lpstr>
      <vt:lpstr>Area of a Polygon (p.226)</vt:lpstr>
      <vt:lpstr>Homework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Triangles</dc:title>
  <dc:creator>Harley Nadler</dc:creator>
  <cp:lastModifiedBy>Harley Nadler</cp:lastModifiedBy>
  <cp:revision>46</cp:revision>
  <cp:lastPrinted>2017-12-15T13:32:33Z</cp:lastPrinted>
  <dcterms:created xsi:type="dcterms:W3CDTF">2017-12-03T21:31:02Z</dcterms:created>
  <dcterms:modified xsi:type="dcterms:W3CDTF">2018-02-16T03:12:12Z</dcterms:modified>
</cp:coreProperties>
</file>