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284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/>
    <p:restoredTop sz="94721"/>
  </p:normalViewPr>
  <p:slideViewPr>
    <p:cSldViewPr snapToGrid="0" snapToObjects="1">
      <p:cViewPr>
        <p:scale>
          <a:sx n="80" d="100"/>
          <a:sy n="80" d="100"/>
        </p:scale>
        <p:origin x="15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E964-D9AA-B54D-BA77-CBA9CEF14396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4F6B-2D2A-374D-B475-5D86349A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7E66-DFBC-5041-B10E-AB844DA07517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Reproduction of Living Organisms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11" y="1162843"/>
            <a:ext cx="323503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Male </a:t>
            </a:r>
            <a:r>
              <a:rPr lang="en-US" smtClean="0"/>
              <a:t>Reproductive Organs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p.263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39" y="391393"/>
            <a:ext cx="8099961" cy="60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95" y="256462"/>
            <a:ext cx="323503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Testicle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243" y="256462"/>
            <a:ext cx="7337557" cy="6487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4813" y="4471671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5468" y="1301038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17478" y="6348491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0" y="5659204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48800" y="3355390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11" y="1162843"/>
            <a:ext cx="323503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Female Reproductive Organs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p.264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602" y="842798"/>
            <a:ext cx="8824719" cy="5665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5961" y="5478111"/>
            <a:ext cx="3048000" cy="895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9482" y="4607141"/>
            <a:ext cx="2979385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solidFill>
                  <a:sysClr val="windowText" lastClr="000000"/>
                </a:solidFill>
              </a:rPr>
              <a:t>Urethra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75110" y="1430178"/>
            <a:ext cx="3048000" cy="93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44247" y="639286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32216" y="3571524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93242" y="1752142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947065" y="4471671"/>
            <a:ext cx="799110" cy="26143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22175" y="6153507"/>
            <a:ext cx="3048000" cy="704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86" y="1033702"/>
            <a:ext cx="323503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Side view of </a:t>
            </a:r>
            <a:r>
              <a:rPr lang="en-US" smtClean="0"/>
              <a:t>Female reproductive organs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4813" y="4471671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5468" y="1301038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17478" y="6348491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0" y="5659204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48800" y="3355390"/>
            <a:ext cx="3048000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83" y="0"/>
            <a:ext cx="8075195" cy="69215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42257" y="0"/>
            <a:ext cx="3707132" cy="79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3761" y="2983253"/>
            <a:ext cx="3939143" cy="205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831" y="3086894"/>
            <a:ext cx="4199021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Folicles</a:t>
            </a:r>
            <a:r>
              <a:rPr lang="en-US" dirty="0" smtClean="0"/>
              <a:t> are in the ovaries. Each </a:t>
            </a:r>
            <a:r>
              <a:rPr lang="en-US" dirty="0" err="1" smtClean="0"/>
              <a:t>folicle</a:t>
            </a:r>
            <a:r>
              <a:rPr lang="en-US" dirty="0" smtClean="0"/>
              <a:t> contains a single ovum.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on Animal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  <a:p>
            <a:r>
              <a:rPr lang="en-US" dirty="0" smtClean="0"/>
              <a:t>Fertilization</a:t>
            </a:r>
          </a:p>
          <a:p>
            <a:r>
              <a:rPr lang="en-US" dirty="0" smtClean="0"/>
              <a:t>Human Reproduction:</a:t>
            </a:r>
            <a:endParaRPr lang="en-US" dirty="0"/>
          </a:p>
          <a:p>
            <a:pPr lvl="1"/>
            <a:r>
              <a:rPr lang="en-US" dirty="0" smtClean="0"/>
              <a:t>Puberty &amp; Hormones</a:t>
            </a:r>
            <a:endParaRPr lang="en-US" dirty="0"/>
          </a:p>
          <a:p>
            <a:pPr lvl="1"/>
            <a:r>
              <a:rPr lang="en-US" dirty="0" smtClean="0"/>
              <a:t>Male and female reproductive organs (Structures &amp; functions)</a:t>
            </a:r>
          </a:p>
        </p:txBody>
      </p:sp>
    </p:spTree>
    <p:extLst>
      <p:ext uri="{BB962C8B-B14F-4D97-AF65-F5344CB8AC3E}">
        <p14:creationId xmlns:p14="http://schemas.microsoft.com/office/powerpoint/2010/main" val="79356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become familiar with reproductive processes in animals.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Students will be able to explain the mechanisms and effects of </a:t>
            </a:r>
            <a:r>
              <a:rPr lang="en-US" dirty="0" smtClean="0">
                <a:solidFill>
                  <a:srgbClr val="FF0000"/>
                </a:solidFill>
              </a:rPr>
              <a:t>puberty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Students will be able to associate the structures of the male and female reproductive organs with their respective functions.</a:t>
            </a:r>
          </a:p>
        </p:txBody>
      </p:sp>
    </p:spTree>
    <p:extLst>
      <p:ext uri="{BB962C8B-B14F-4D97-AF65-F5344CB8AC3E}">
        <p14:creationId xmlns:p14="http://schemas.microsoft.com/office/powerpoint/2010/main" val="8017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in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Invertebrates (no back bone) may reproduce asexually or sexually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Vertebrates mostly reproduce sexually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5770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 (p.255)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gametes (spermatozoa)</a:t>
            </a:r>
          </a:p>
          <a:p>
            <a:r>
              <a:rPr lang="en-US" dirty="0" smtClean="0"/>
              <a:t>Female gametes (ova)</a:t>
            </a:r>
          </a:p>
          <a:p>
            <a:endParaRPr lang="en-US" dirty="0"/>
          </a:p>
          <a:p>
            <a:r>
              <a:rPr lang="en-US" dirty="0" smtClean="0"/>
              <a:t>Male and female gametes fuse to create a zygote (single cell)</a:t>
            </a:r>
          </a:p>
          <a:p>
            <a:pPr lvl="1"/>
            <a:r>
              <a:rPr lang="en-US" dirty="0" smtClean="0"/>
              <a:t>This stage is called </a:t>
            </a:r>
            <a:r>
              <a:rPr lang="en-US" dirty="0" smtClean="0">
                <a:solidFill>
                  <a:srgbClr val="FF0000"/>
                </a:solidFill>
              </a:rPr>
              <a:t>fertilization</a:t>
            </a:r>
          </a:p>
          <a:p>
            <a:r>
              <a:rPr lang="en-US" dirty="0" smtClean="0"/>
              <a:t>Zygote cells divide continuously until and embryo forms</a:t>
            </a:r>
          </a:p>
          <a:p>
            <a:r>
              <a:rPr lang="en-US" dirty="0" smtClean="0"/>
              <a:t>The embryo develops into a small animal</a:t>
            </a:r>
          </a:p>
          <a:p>
            <a:r>
              <a:rPr lang="en-US" dirty="0" smtClean="0"/>
              <a:t>The small animal grows up to produce gametes of their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1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fertilization</a:t>
            </a:r>
          </a:p>
          <a:p>
            <a:pPr lvl="1"/>
            <a:r>
              <a:rPr lang="en-US" dirty="0" smtClean="0"/>
              <a:t>Gametes combine outside the body of both parents</a:t>
            </a:r>
          </a:p>
          <a:p>
            <a:pPr lvl="1"/>
            <a:r>
              <a:rPr lang="en-US" dirty="0" smtClean="0"/>
              <a:t>Typical for aquatic animals</a:t>
            </a:r>
          </a:p>
          <a:p>
            <a:pPr lvl="1"/>
            <a:r>
              <a:rPr lang="en-US" dirty="0" smtClean="0"/>
              <a:t>Ex: salmon lay their eggs before a male fertilizes them with milt</a:t>
            </a:r>
          </a:p>
          <a:p>
            <a:pPr lvl="1"/>
            <a:endParaRPr lang="en-US" dirty="0"/>
          </a:p>
          <a:p>
            <a:r>
              <a:rPr lang="en-US" dirty="0" smtClean="0"/>
              <a:t>Internal fertilization</a:t>
            </a:r>
          </a:p>
          <a:p>
            <a:pPr lvl="1"/>
            <a:r>
              <a:rPr lang="en-US" dirty="0" smtClean="0"/>
              <a:t>Sperm enters the female and migrates towards the ova</a:t>
            </a:r>
          </a:p>
          <a:p>
            <a:pPr lvl="1"/>
            <a:r>
              <a:rPr lang="en-US" dirty="0" smtClean="0"/>
              <a:t>Typical for land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0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Hermaphrodites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male and female reproductive organs for a single organism</a:t>
            </a:r>
          </a:p>
          <a:p>
            <a:r>
              <a:rPr lang="en-US" dirty="0" smtClean="0"/>
              <a:t>Ex: worms and snails, both will lay eggs after a single act of mating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7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puberty is a biochemical change which prepares the human body for sexual reproduction</a:t>
            </a:r>
          </a:p>
          <a:p>
            <a:r>
              <a:rPr lang="en-US" dirty="0" smtClean="0"/>
              <a:t>This change is initiated by the </a:t>
            </a:r>
            <a:r>
              <a:rPr lang="en-US" dirty="0" smtClean="0">
                <a:solidFill>
                  <a:srgbClr val="FF0000"/>
                </a:solidFill>
              </a:rPr>
              <a:t>pituitary gland </a:t>
            </a:r>
            <a:r>
              <a:rPr lang="en-US" dirty="0" smtClean="0"/>
              <a:t>which releases sex hormones (typically match your sex at birth)</a:t>
            </a:r>
          </a:p>
          <a:p>
            <a:endParaRPr lang="en-US" dirty="0" smtClean="0"/>
          </a:p>
          <a:p>
            <a:r>
              <a:rPr lang="en-US" dirty="0" smtClean="0"/>
              <a:t>Male sex hormones: testosterone</a:t>
            </a:r>
          </a:p>
          <a:p>
            <a:endParaRPr lang="en-US" dirty="0"/>
          </a:p>
          <a:p>
            <a:r>
              <a:rPr lang="en-US" dirty="0" smtClean="0"/>
              <a:t>Female sex hormones: progesterone and estrogen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hormones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males: send a signal to the testicles to produce sperm</a:t>
            </a:r>
          </a:p>
          <a:p>
            <a:pPr lvl="1"/>
            <a:r>
              <a:rPr lang="en-US" dirty="0" smtClean="0"/>
              <a:t>Males will produce sperm for their entire life</a:t>
            </a:r>
          </a:p>
          <a:p>
            <a:endParaRPr lang="en-US" dirty="0"/>
          </a:p>
          <a:p>
            <a:r>
              <a:rPr lang="en-US" dirty="0" smtClean="0"/>
              <a:t>In females: send a signal to the ovaries to produce ova</a:t>
            </a:r>
          </a:p>
          <a:p>
            <a:pPr lvl="1"/>
            <a:r>
              <a:rPr lang="en-US" dirty="0" smtClean="0"/>
              <a:t>An ova is released by the ovaries once every 28 days (approximately)</a:t>
            </a:r>
          </a:p>
          <a:p>
            <a:pPr lvl="1"/>
            <a:r>
              <a:rPr lang="en-US" dirty="0" smtClean="0"/>
              <a:t>Females a born with a set number of eggs and will normally run out of ova around age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0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effects of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hair begins to grow (including pubic hair)</a:t>
            </a:r>
          </a:p>
          <a:p>
            <a:endParaRPr lang="en-US" dirty="0"/>
          </a:p>
          <a:p>
            <a:r>
              <a:rPr lang="en-US" dirty="0" smtClean="0"/>
              <a:t>Development of breast tissue</a:t>
            </a:r>
          </a:p>
          <a:p>
            <a:pPr lvl="1"/>
            <a:r>
              <a:rPr lang="en-US" dirty="0" smtClean="0"/>
              <a:t>Fun fact: 10%  men are born with breast tissue</a:t>
            </a:r>
          </a:p>
          <a:p>
            <a:pPr lvl="1"/>
            <a:endParaRPr lang="en-US" dirty="0"/>
          </a:p>
          <a:p>
            <a:r>
              <a:rPr lang="en-US" dirty="0" smtClean="0"/>
              <a:t>Changes in the larynx cause voices to become deeper (this tends to happen to a greater extend with males)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32505</TotalTime>
  <Words>408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Reproduction of Living Organisms</vt:lpstr>
      <vt:lpstr>Success Criteria</vt:lpstr>
      <vt:lpstr>Reproduction in Animals</vt:lpstr>
      <vt:lpstr>Sexual Reproduction (p.255)</vt:lpstr>
      <vt:lpstr>Fertilization</vt:lpstr>
      <vt:lpstr>Hermaphrodites</vt:lpstr>
      <vt:lpstr>Human Puberty</vt:lpstr>
      <vt:lpstr>What do hormones actually do?</vt:lpstr>
      <vt:lpstr>Other effects of puberty</vt:lpstr>
      <vt:lpstr>Male Reproductive Organs  p.263</vt:lpstr>
      <vt:lpstr> Testicle </vt:lpstr>
      <vt:lpstr>Female Reproductive Organs  p.264</vt:lpstr>
      <vt:lpstr> Side view of Female reproductive organs </vt:lpstr>
      <vt:lpstr>Quiz on Animal Reproduction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</dc:title>
  <dc:creator>Harley Nadler</dc:creator>
  <cp:lastModifiedBy>Harley Nadler</cp:lastModifiedBy>
  <cp:revision>60</cp:revision>
  <cp:lastPrinted>2017-11-06T14:03:19Z</cp:lastPrinted>
  <dcterms:created xsi:type="dcterms:W3CDTF">2017-09-29T13:06:54Z</dcterms:created>
  <dcterms:modified xsi:type="dcterms:W3CDTF">2017-11-19T21:31:53Z</dcterms:modified>
</cp:coreProperties>
</file>