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00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40" r:id="rId15"/>
    <p:sldId id="343" r:id="rId16"/>
    <p:sldId id="342" r:id="rId17"/>
    <p:sldId id="344" r:id="rId18"/>
    <p:sldId id="34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2"/>
    <p:restoredTop sz="94721"/>
  </p:normalViewPr>
  <p:slideViewPr>
    <p:cSldViewPr snapToGrid="0" snapToObjects="1">
      <p:cViewPr>
        <p:scale>
          <a:sx n="80" d="100"/>
          <a:sy n="80" d="100"/>
        </p:scale>
        <p:origin x="157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E964-D9AA-B54D-BA77-CBA9CEF14396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A4F6B-2D2A-374D-B475-5D86349A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4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2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7E66-DFBC-5041-B10E-AB844DA07517}" type="datetimeFigureOut">
              <a:rPr lang="en-US" smtClean="0"/>
              <a:t>11/19/17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Reproduction of Living 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to Fetus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is divided into three stages called trimesters</a:t>
            </a:r>
          </a:p>
          <a:p>
            <a:endParaRPr lang="en-US" dirty="0"/>
          </a:p>
          <a:p>
            <a:r>
              <a:rPr lang="en-US" dirty="0" smtClean="0"/>
              <a:t>Third Trimester (Week 27-40)</a:t>
            </a:r>
          </a:p>
          <a:p>
            <a:pPr lvl="1"/>
            <a:r>
              <a:rPr lang="en-US" dirty="0" smtClean="0"/>
              <a:t>The fetus grows rapidly and requires many nutrients from the mother.</a:t>
            </a:r>
          </a:p>
          <a:p>
            <a:pPr lvl="1"/>
            <a:r>
              <a:rPr lang="en-US" dirty="0" smtClean="0"/>
              <a:t>Week 28, 38 cm, fetus can open eyes.</a:t>
            </a:r>
          </a:p>
          <a:p>
            <a:pPr lvl="1"/>
            <a:r>
              <a:rPr lang="en-US" dirty="0" smtClean="0"/>
              <a:t>Week 32, 42cm, settles into a head down position, optimal for birth.</a:t>
            </a:r>
          </a:p>
          <a:p>
            <a:pPr lvl="1"/>
            <a:r>
              <a:rPr lang="en-US" dirty="0" smtClean="0"/>
              <a:t>Week 36, 50cm, recognizes its mother’s voice.</a:t>
            </a:r>
          </a:p>
        </p:txBody>
      </p:sp>
    </p:spTree>
    <p:extLst>
      <p:ext uri="{BB962C8B-B14F-4D97-AF65-F5344CB8AC3E}">
        <p14:creationId xmlns:p14="http://schemas.microsoft.com/office/powerpoint/2010/main" val="182477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to the fetus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nutrients come from the mother’s blood. Harmful substances in the blood stream will reach the fetus and may cause malformations.</a:t>
            </a:r>
          </a:p>
          <a:p>
            <a:endParaRPr lang="en-US" dirty="0"/>
          </a:p>
          <a:p>
            <a:r>
              <a:rPr lang="en-US" dirty="0" smtClean="0"/>
              <a:t>Cigarette smoke limits oxygen, prevents growth and organ development.</a:t>
            </a:r>
          </a:p>
          <a:p>
            <a:endParaRPr lang="en-US" dirty="0"/>
          </a:p>
          <a:p>
            <a:r>
              <a:rPr lang="en-US" dirty="0" smtClean="0"/>
              <a:t>Alcohol affects the brain, nervous system, and physical development. Leads to Fetal Alcohol Syndrome (FAS).</a:t>
            </a:r>
          </a:p>
          <a:p>
            <a:endParaRPr lang="en-US" dirty="0"/>
          </a:p>
          <a:p>
            <a:r>
              <a:rPr lang="en-US" dirty="0" smtClean="0"/>
              <a:t>Drugs, both legal and illegal, can cause malformations or mental illness. Always consult a doctor before taking drugs while pregnant.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pituitary gland, arguably, causes pregnancy. Now it will end the pregnancy.</a:t>
            </a:r>
          </a:p>
          <a:p>
            <a:endParaRPr lang="en-US" dirty="0"/>
          </a:p>
          <a:p>
            <a:r>
              <a:rPr lang="en-US" dirty="0" smtClean="0"/>
              <a:t>The pituitary gland produces a hormone called oxytocin which stimulates contractions of the uterus, causing </a:t>
            </a:r>
            <a:r>
              <a:rPr lang="en-US" dirty="0" err="1" smtClean="0"/>
              <a:t>labour</a:t>
            </a:r>
            <a:r>
              <a:rPr lang="en-US" dirty="0" smtClean="0"/>
              <a:t> (the birthing process).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Contraception (p.276-p.277)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pregnancy doesn’t appeal to you, there are ways to prevent it without ceasing sexual intercourse with the opposite sex.</a:t>
            </a:r>
          </a:p>
          <a:p>
            <a:endParaRPr lang="en-US" dirty="0"/>
          </a:p>
          <a:p>
            <a:r>
              <a:rPr lang="en-US" dirty="0" smtClean="0"/>
              <a:t>We can either stop the sperm from reaching the ovum, or stop the zygote from implanting in the uterus.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6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Contraception (p.276-p.277)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Prevent fertilization</a:t>
            </a:r>
          </a:p>
          <a:p>
            <a:endParaRPr lang="en-US" dirty="0"/>
          </a:p>
          <a:p>
            <a:r>
              <a:rPr lang="en-US" dirty="0"/>
              <a:t>Billings method and Basal body temperature method are quite risky </a:t>
            </a:r>
            <a:r>
              <a:rPr lang="en-US" dirty="0" smtClean="0"/>
              <a:t>and </a:t>
            </a:r>
            <a:r>
              <a:rPr lang="en-US" dirty="0"/>
              <a:t>prone to error.</a:t>
            </a:r>
          </a:p>
          <a:p>
            <a:endParaRPr lang="en-US" dirty="0"/>
          </a:p>
          <a:p>
            <a:r>
              <a:rPr lang="en-US" dirty="0" smtClean="0"/>
              <a:t>Female condoms, male condoms, Diaphragms, Spermicides, Oral contraceptives, Birth control patches</a:t>
            </a:r>
          </a:p>
          <a:p>
            <a:endParaRPr lang="en-US" dirty="0"/>
          </a:p>
          <a:p>
            <a:r>
              <a:rPr lang="en-US" dirty="0" smtClean="0"/>
              <a:t>None of these methods are 100% effective, but condoms and oral contraceptives are 99.99% effective.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2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Contraception (p.276-p.277)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fertilization</a:t>
            </a:r>
          </a:p>
          <a:p>
            <a:endParaRPr lang="en-US" dirty="0" smtClean="0"/>
          </a:p>
          <a:p>
            <a:r>
              <a:rPr lang="en-US" dirty="0" smtClean="0"/>
              <a:t>There are surgical options to prevent fertilization</a:t>
            </a:r>
          </a:p>
          <a:p>
            <a:r>
              <a:rPr lang="en-US" dirty="0" smtClean="0"/>
              <a:t>Expensive, but 100% effective</a:t>
            </a:r>
          </a:p>
          <a:p>
            <a:endParaRPr lang="en-US" dirty="0"/>
          </a:p>
          <a:p>
            <a:r>
              <a:rPr lang="en-US" dirty="0" smtClean="0"/>
              <a:t>Tubal ligation, </a:t>
            </a:r>
            <a:r>
              <a:rPr lang="en-US" dirty="0" err="1" smtClean="0"/>
              <a:t>Visectomy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19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Contraception (p.276-p.277)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implantation</a:t>
            </a:r>
          </a:p>
          <a:p>
            <a:endParaRPr lang="en-US" dirty="0"/>
          </a:p>
          <a:p>
            <a:r>
              <a:rPr lang="en-US" dirty="0" smtClean="0"/>
              <a:t>Intrauterine Device (IUD)</a:t>
            </a:r>
          </a:p>
          <a:p>
            <a:endParaRPr lang="en-US" dirty="0"/>
          </a:p>
          <a:p>
            <a:r>
              <a:rPr lang="en-US" dirty="0" smtClean="0"/>
              <a:t>Highly effective, but must be installed by a healthcare provider</a:t>
            </a:r>
          </a:p>
          <a:p>
            <a:endParaRPr lang="en-US" dirty="0"/>
          </a:p>
          <a:p>
            <a:r>
              <a:rPr lang="en-US" dirty="0" smtClean="0"/>
              <a:t>May cause infections in women who have not had children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7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Condoms are the most popular form of contraception because they also are effective at preventing STIs</a:t>
            </a:r>
          </a:p>
          <a:p>
            <a:endParaRPr lang="en-US" dirty="0"/>
          </a:p>
          <a:p>
            <a:r>
              <a:rPr lang="en-US" dirty="0" smtClean="0"/>
              <a:t>No other contraception method can prevent STIs</a:t>
            </a:r>
          </a:p>
          <a:p>
            <a:endParaRPr lang="en-US" dirty="0"/>
          </a:p>
          <a:p>
            <a:r>
              <a:rPr lang="en-US" dirty="0" smtClean="0"/>
              <a:t>Medical gloves and denture dams are also effective against STIs (for hands and mouths, not genitals)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STIs are extremely contagious and can be passed through blood, semen, or vaginal fluid.</a:t>
            </a:r>
          </a:p>
          <a:p>
            <a:endParaRPr lang="en-US" dirty="0"/>
          </a:p>
          <a:p>
            <a:r>
              <a:rPr lang="en-US" dirty="0" smtClean="0"/>
              <a:t>AIDS, </a:t>
            </a:r>
            <a:r>
              <a:rPr lang="en-US" dirty="0" err="1" smtClean="0"/>
              <a:t>Condyloma</a:t>
            </a:r>
            <a:r>
              <a:rPr lang="en-US" dirty="0" smtClean="0"/>
              <a:t>, and Genital Herpes are not curable and will stay with the infected for the reminder of their lives.</a:t>
            </a:r>
          </a:p>
          <a:p>
            <a:endParaRPr lang="en-US" dirty="0"/>
          </a:p>
          <a:p>
            <a:r>
              <a:rPr lang="en-US" dirty="0" smtClean="0"/>
              <a:t>AIDS patients risk shortening their lifespan by 10-20 years if they do not receive regular treatment.</a:t>
            </a:r>
          </a:p>
          <a:p>
            <a:endParaRPr lang="en-US" dirty="0"/>
          </a:p>
          <a:p>
            <a:r>
              <a:rPr lang="en-US" dirty="0" smtClean="0"/>
              <a:t>For these reasons, condoms should always be used during sexual intercourse. Couples must be tested for infection before having unprotected sex.</a:t>
            </a:r>
          </a:p>
        </p:txBody>
      </p:sp>
    </p:spTree>
    <p:extLst>
      <p:ext uri="{BB962C8B-B14F-4D97-AF65-F5344CB8AC3E}">
        <p14:creationId xmlns:p14="http://schemas.microsoft.com/office/powerpoint/2010/main" val="64448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become familiar </a:t>
            </a:r>
            <a:r>
              <a:rPr lang="en-US" dirty="0" smtClean="0"/>
              <a:t>with the human reproductive processes from the </a:t>
            </a:r>
            <a:r>
              <a:rPr lang="en-US" dirty="0" smtClean="0">
                <a:solidFill>
                  <a:srgbClr val="FF0000"/>
                </a:solidFill>
              </a:rPr>
              <a:t>menstrual cycle </a:t>
            </a:r>
            <a:r>
              <a:rPr lang="en-US" dirty="0" smtClean="0"/>
              <a:t>to birth.</a:t>
            </a:r>
          </a:p>
          <a:p>
            <a:endParaRPr lang="en-US" dirty="0"/>
          </a:p>
          <a:p>
            <a:r>
              <a:rPr lang="en-US" dirty="0" smtClean="0"/>
              <a:t>Students will describe the development of a pre-born human from the </a:t>
            </a:r>
            <a:r>
              <a:rPr lang="en-US" dirty="0" smtClean="0">
                <a:solidFill>
                  <a:srgbClr val="FF0000"/>
                </a:solidFill>
              </a:rPr>
              <a:t>zygote</a:t>
            </a:r>
            <a:r>
              <a:rPr lang="en-US" dirty="0" smtClean="0"/>
              <a:t> stage up to </a:t>
            </a:r>
            <a:r>
              <a:rPr lang="en-US" dirty="0" smtClean="0">
                <a:solidFill>
                  <a:srgbClr val="FF0000"/>
                </a:solidFill>
              </a:rPr>
              <a:t>fetus</a:t>
            </a:r>
            <a:r>
              <a:rPr lang="en-US" dirty="0" smtClean="0"/>
              <a:t> stage.</a:t>
            </a:r>
          </a:p>
          <a:p>
            <a:endParaRPr lang="en-US" dirty="0" smtClean="0"/>
          </a:p>
          <a:p>
            <a:r>
              <a:rPr lang="en-US" dirty="0" smtClean="0"/>
              <a:t>Students will be able to choose methods of </a:t>
            </a:r>
            <a:r>
              <a:rPr lang="en-US" dirty="0" smtClean="0">
                <a:solidFill>
                  <a:srgbClr val="FF0000"/>
                </a:solidFill>
              </a:rPr>
              <a:t>contraception</a:t>
            </a:r>
            <a:r>
              <a:rPr lang="en-US" dirty="0" smtClean="0"/>
              <a:t> and protection from </a:t>
            </a:r>
            <a:r>
              <a:rPr lang="en-US" dirty="0" smtClean="0">
                <a:solidFill>
                  <a:srgbClr val="FF0000"/>
                </a:solidFill>
              </a:rPr>
              <a:t>Sexually Transmitted Infections </a:t>
            </a:r>
            <a:r>
              <a:rPr lang="en-US" dirty="0" smtClean="0"/>
              <a:t>(STIs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Menstrual Cycle (p.265)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28 days from beginning to end. The lining of the uterus changes thickness over the cycle. A thicker lining helps a fertilized ovum (zygote) stick to the uterus and begin development.</a:t>
            </a:r>
          </a:p>
          <a:p>
            <a:endParaRPr lang="en-US" dirty="0" smtClean="0"/>
          </a:p>
          <a:p>
            <a:r>
              <a:rPr lang="en-US" dirty="0" smtClean="0"/>
              <a:t>Day 1: Menstruation (period)</a:t>
            </a:r>
          </a:p>
          <a:p>
            <a:pPr lvl="1"/>
            <a:r>
              <a:rPr lang="en-US" dirty="0" smtClean="0"/>
              <a:t>The unfertilized ovum is shed</a:t>
            </a:r>
          </a:p>
          <a:p>
            <a:pPr lvl="1"/>
            <a:endParaRPr lang="en-US" dirty="0"/>
          </a:p>
          <a:p>
            <a:r>
              <a:rPr lang="en-US" dirty="0" smtClean="0"/>
              <a:t>Day 8: Follicles begin developing the ovum and the lining of the uterus starts to thicken. The ovum may be fertilized in the ovaries.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3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Menstrual Cycle (p.265)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13: Ovulation</a:t>
            </a:r>
          </a:p>
          <a:p>
            <a:pPr lvl="1"/>
            <a:r>
              <a:rPr lang="en-US" dirty="0" smtClean="0"/>
              <a:t>Ovum is in the fallopian tubes. Best time for fertilization. Body temperature increased by about 0.5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lvl="1"/>
            <a:endParaRPr lang="en-US" dirty="0"/>
          </a:p>
          <a:p>
            <a:r>
              <a:rPr lang="en-US" dirty="0" smtClean="0"/>
              <a:t>Day 24: Lining of the uterus is at its thickest point. Ovum is reaching the end of the fallopian tubes.</a:t>
            </a:r>
          </a:p>
          <a:p>
            <a:endParaRPr lang="en-US" dirty="0"/>
          </a:p>
          <a:p>
            <a:r>
              <a:rPr lang="en-US" dirty="0" smtClean="0"/>
              <a:t>Day 26: Unfertilized ovum dies in the uterus.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(p.266)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million male gametes (sperm) are deposited into the vagina.</a:t>
            </a:r>
          </a:p>
          <a:p>
            <a:endParaRPr lang="en-US" dirty="0"/>
          </a:p>
          <a:p>
            <a:r>
              <a:rPr lang="en-US" dirty="0" smtClean="0"/>
              <a:t>The sperm swim towards the uterus, then the fallopian tubes.</a:t>
            </a:r>
          </a:p>
          <a:p>
            <a:endParaRPr lang="en-US" dirty="0" smtClean="0"/>
          </a:p>
          <a:p>
            <a:r>
              <a:rPr lang="en-US" dirty="0" smtClean="0"/>
              <a:t>Only several thousand will reach the ovum, and only a single sperm will fertilize the ovum.</a:t>
            </a:r>
          </a:p>
          <a:p>
            <a:endParaRPr lang="en-US" dirty="0" smtClean="0"/>
          </a:p>
          <a:p>
            <a:r>
              <a:rPr lang="en-US" dirty="0" smtClean="0"/>
              <a:t>Fertilization may occur in the ovaries or the fallopian tubes; rarely in the uterus.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(p.266)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Fertilization: The moment a sperm enters the ovum, it is a zygote. A single-celled living thing with a full set of genes.</a:t>
            </a:r>
          </a:p>
          <a:p>
            <a:endParaRPr lang="en-US" dirty="0"/>
          </a:p>
          <a:p>
            <a:r>
              <a:rPr lang="en-US" dirty="0" smtClean="0"/>
              <a:t>Cell division: occurs in the fallopian tubes, doubling the number of cells up to 16 cells.</a:t>
            </a:r>
          </a:p>
          <a:p>
            <a:endParaRPr lang="en-US" dirty="0"/>
          </a:p>
          <a:p>
            <a:r>
              <a:rPr lang="en-US" dirty="0" smtClean="0"/>
              <a:t>Implantation in the uterus: The zygote is now an embryoblast and attaches to the thick lining of the uterus.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8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and 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10-14 days, the embryoblast has developed into an embryo.</a:t>
            </a:r>
          </a:p>
          <a:p>
            <a:endParaRPr lang="en-US" dirty="0"/>
          </a:p>
          <a:p>
            <a:r>
              <a:rPr lang="en-US" dirty="0" smtClean="0"/>
              <a:t>The embryo needs protection and food, much like a plant seed.</a:t>
            </a:r>
          </a:p>
          <a:p>
            <a:endParaRPr lang="en-US" dirty="0"/>
          </a:p>
          <a:p>
            <a:r>
              <a:rPr lang="en-US" dirty="0" smtClean="0"/>
              <a:t>Protection: Amniotic sac contains the embryo and amniotic fluid</a:t>
            </a:r>
          </a:p>
          <a:p>
            <a:endParaRPr lang="en-US" dirty="0"/>
          </a:p>
          <a:p>
            <a:r>
              <a:rPr lang="en-US" dirty="0" smtClean="0"/>
              <a:t>Food: Placenta carries nutrients and oxygen from the mother through the umbilical cord.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to Fetus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is divided into three stages called trimesters</a:t>
            </a:r>
          </a:p>
          <a:p>
            <a:endParaRPr lang="en-US" dirty="0"/>
          </a:p>
          <a:p>
            <a:r>
              <a:rPr lang="en-US" dirty="0" smtClean="0"/>
              <a:t>First Trimester (Week 1-13)</a:t>
            </a:r>
          </a:p>
          <a:p>
            <a:pPr lvl="1"/>
            <a:r>
              <a:rPr lang="en-US" dirty="0" smtClean="0"/>
              <a:t>Placenta develops</a:t>
            </a:r>
          </a:p>
          <a:p>
            <a:pPr lvl="1"/>
            <a:r>
              <a:rPr lang="en-US" dirty="0" smtClean="0"/>
              <a:t>Week 4, 1 cm, brain, heart, limbs and eyes begin to form. Heart beats.</a:t>
            </a:r>
          </a:p>
          <a:p>
            <a:pPr lvl="1"/>
            <a:r>
              <a:rPr lang="en-US" dirty="0" smtClean="0"/>
              <a:t>Week 8, 3 cm, embryo is now a fetus. Bone cells develop.</a:t>
            </a:r>
          </a:p>
          <a:p>
            <a:pPr lvl="1"/>
            <a:r>
              <a:rPr lang="en-US" dirty="0" smtClean="0"/>
              <a:t>Week 12, 8-10cm, sex can be determined, fetus can move.</a:t>
            </a:r>
          </a:p>
        </p:txBody>
      </p:sp>
    </p:spTree>
    <p:extLst>
      <p:ext uri="{BB962C8B-B14F-4D97-AF65-F5344CB8AC3E}">
        <p14:creationId xmlns:p14="http://schemas.microsoft.com/office/powerpoint/2010/main" val="36151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to Fetus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is divided into three stages called trimesters</a:t>
            </a:r>
          </a:p>
          <a:p>
            <a:endParaRPr lang="en-US" dirty="0"/>
          </a:p>
          <a:p>
            <a:r>
              <a:rPr lang="en-US" dirty="0" smtClean="0"/>
              <a:t>Second Trimester (Week 14-26)</a:t>
            </a:r>
          </a:p>
          <a:p>
            <a:pPr lvl="1"/>
            <a:r>
              <a:rPr lang="en-US" dirty="0" smtClean="0"/>
              <a:t>Week 16, 16 cm, skeleton forms, most organs present.</a:t>
            </a:r>
          </a:p>
          <a:p>
            <a:pPr lvl="1"/>
            <a:r>
              <a:rPr lang="en-US" dirty="0" smtClean="0"/>
              <a:t>Week 20, 25-30 cm, hair forms, sounds heard.</a:t>
            </a:r>
          </a:p>
          <a:p>
            <a:pPr lvl="1"/>
            <a:r>
              <a:rPr lang="en-US" dirty="0" smtClean="0"/>
              <a:t>Week 24, 27-35cm, lungs have formed but cannot be used on their own.</a:t>
            </a:r>
          </a:p>
        </p:txBody>
      </p:sp>
    </p:spTree>
    <p:extLst>
      <p:ext uri="{BB962C8B-B14F-4D97-AF65-F5344CB8AC3E}">
        <p14:creationId xmlns:p14="http://schemas.microsoft.com/office/powerpoint/2010/main" val="175503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32505</TotalTime>
  <Words>990</Words>
  <Application>Microsoft Macintosh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Arial</vt:lpstr>
      <vt:lpstr>Office Theme</vt:lpstr>
      <vt:lpstr>Reproduction of Living Organisms</vt:lpstr>
      <vt:lpstr>Success Criteria</vt:lpstr>
      <vt:lpstr>The Menstrual Cycle (p.265)</vt:lpstr>
      <vt:lpstr>The Menstrual Cycle (p.265)</vt:lpstr>
      <vt:lpstr>Pregnancy (p.266)</vt:lpstr>
      <vt:lpstr>Pregnancy (p.266)</vt:lpstr>
      <vt:lpstr>Embryo and Placenta</vt:lpstr>
      <vt:lpstr>Embryo to Fetus</vt:lpstr>
      <vt:lpstr>Embryo to Fetus</vt:lpstr>
      <vt:lpstr>Embryo to Fetus</vt:lpstr>
      <vt:lpstr>Dangers to the fetus</vt:lpstr>
      <vt:lpstr>Birth</vt:lpstr>
      <vt:lpstr>Contraception (p.276-p.277)</vt:lpstr>
      <vt:lpstr>Contraception (p.276-p.277)</vt:lpstr>
      <vt:lpstr>Contraception (p.276-p.277)</vt:lpstr>
      <vt:lpstr>Contraception (p.276-p.277)</vt:lpstr>
      <vt:lpstr>Sexually Transmitted Infections</vt:lpstr>
      <vt:lpstr>Sexually Transmitted Infections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Harley Nadler</dc:creator>
  <cp:lastModifiedBy>Harley Nadler</cp:lastModifiedBy>
  <cp:revision>60</cp:revision>
  <cp:lastPrinted>2017-11-06T14:03:19Z</cp:lastPrinted>
  <dcterms:created xsi:type="dcterms:W3CDTF">2017-09-29T13:06:54Z</dcterms:created>
  <dcterms:modified xsi:type="dcterms:W3CDTF">2017-11-19T21:29:34Z</dcterms:modified>
</cp:coreProperties>
</file>